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75" r:id="rId4"/>
    <p:sldId id="265" r:id="rId5"/>
    <p:sldId id="268" r:id="rId6"/>
    <p:sldId id="282" r:id="rId7"/>
    <p:sldId id="285" r:id="rId8"/>
    <p:sldId id="276" r:id="rId9"/>
    <p:sldId id="280" r:id="rId10"/>
    <p:sldId id="278" r:id="rId11"/>
    <p:sldId id="277" r:id="rId12"/>
    <p:sldId id="281" r:id="rId13"/>
    <p:sldId id="257" r:id="rId14"/>
    <p:sldId id="283" r:id="rId15"/>
    <p:sldId id="284" r:id="rId16"/>
    <p:sldId id="286" r:id="rId1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6F80F-FE76-4E47-9262-65ADE7397833}" v="15" dt="2022-10-11T11:44:55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9590" autoAdjust="0"/>
  </p:normalViewPr>
  <p:slideViewPr>
    <p:cSldViewPr snapToGrid="0">
      <p:cViewPr varScale="1">
        <p:scale>
          <a:sx n="101" d="100"/>
          <a:sy n="101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A0623-D753-47D3-8030-04E8049CA4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1350F4CD-7986-45B2-B342-CD897BC03FAC}">
      <dgm:prSet/>
      <dgm:spPr/>
      <dgm:t>
        <a:bodyPr/>
        <a:lstStyle/>
        <a:p>
          <a:pPr algn="ctr"/>
          <a:r>
            <a:rPr lang="en-US" dirty="0"/>
            <a:t>All Europeans who have liver cancer - or are at high risk of getting liver cancer – receive the same </a:t>
          </a:r>
          <a:br>
            <a:rPr lang="en-US" dirty="0"/>
          </a:br>
          <a:r>
            <a:rPr lang="en-US" dirty="0"/>
            <a:t>high-quality healthcare</a:t>
          </a:r>
          <a:endParaRPr lang="da-DK" dirty="0"/>
        </a:p>
      </dgm:t>
    </dgm:pt>
    <dgm:pt modelId="{EE0EC2DC-A65F-4F11-AE28-47E1B5EAEB00}" type="parTrans" cxnId="{0C0FCC88-CD37-493D-AD2C-1EEFC6F31A17}">
      <dgm:prSet/>
      <dgm:spPr/>
      <dgm:t>
        <a:bodyPr/>
        <a:lstStyle/>
        <a:p>
          <a:pPr algn="ctr"/>
          <a:endParaRPr lang="da-DK"/>
        </a:p>
      </dgm:t>
    </dgm:pt>
    <dgm:pt modelId="{A6F3C077-49DA-4E37-8515-E448FE770575}" type="sibTrans" cxnId="{0C0FCC88-CD37-493D-AD2C-1EEFC6F31A17}">
      <dgm:prSet/>
      <dgm:spPr/>
      <dgm:t>
        <a:bodyPr/>
        <a:lstStyle/>
        <a:p>
          <a:pPr algn="ctr"/>
          <a:endParaRPr lang="da-DK"/>
        </a:p>
      </dgm:t>
    </dgm:pt>
    <dgm:pt modelId="{36DC21C4-358F-4DD3-89B9-84659B80D103}" type="pres">
      <dgm:prSet presAssocID="{834A0623-D753-47D3-8030-04E8049CA4FF}" presName="linear" presStyleCnt="0">
        <dgm:presLayoutVars>
          <dgm:animLvl val="lvl"/>
          <dgm:resizeHandles val="exact"/>
        </dgm:presLayoutVars>
      </dgm:prSet>
      <dgm:spPr/>
    </dgm:pt>
    <dgm:pt modelId="{82177963-4135-43E2-BF5D-374FB905DD2F}" type="pres">
      <dgm:prSet presAssocID="{1350F4CD-7986-45B2-B342-CD897BC03FA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C0FCC88-CD37-493D-AD2C-1EEFC6F31A17}" srcId="{834A0623-D753-47D3-8030-04E8049CA4FF}" destId="{1350F4CD-7986-45B2-B342-CD897BC03FAC}" srcOrd="0" destOrd="0" parTransId="{EE0EC2DC-A65F-4F11-AE28-47E1B5EAEB00}" sibTransId="{A6F3C077-49DA-4E37-8515-E448FE770575}"/>
    <dgm:cxn modelId="{3E376ED6-4703-4E0C-9973-C4C7F358FD7C}" type="presOf" srcId="{1350F4CD-7986-45B2-B342-CD897BC03FAC}" destId="{82177963-4135-43E2-BF5D-374FB905DD2F}" srcOrd="0" destOrd="0" presId="urn:microsoft.com/office/officeart/2005/8/layout/vList2"/>
    <dgm:cxn modelId="{BEDAD9FA-48A5-4264-B895-4E4330D6B05B}" type="presOf" srcId="{834A0623-D753-47D3-8030-04E8049CA4FF}" destId="{36DC21C4-358F-4DD3-89B9-84659B80D103}" srcOrd="0" destOrd="0" presId="urn:microsoft.com/office/officeart/2005/8/layout/vList2"/>
    <dgm:cxn modelId="{57BB879D-0F8C-4CF6-84B4-430F1CB48CAE}" type="presParOf" srcId="{36DC21C4-358F-4DD3-89B9-84659B80D103}" destId="{82177963-4135-43E2-BF5D-374FB905DD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77963-4135-43E2-BF5D-374FB905DD2F}">
      <dsp:nvSpPr>
        <dsp:cNvPr id="0" name=""/>
        <dsp:cNvSpPr/>
      </dsp:nvSpPr>
      <dsp:spPr>
        <a:xfrm>
          <a:off x="0" y="10452"/>
          <a:ext cx="10515600" cy="3639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All Europeans who have liver cancer - or are at high risk of getting liver cancer – receive the same </a:t>
          </a:r>
          <a:br>
            <a:rPr lang="en-US" sz="5100" kern="1200" dirty="0"/>
          </a:br>
          <a:r>
            <a:rPr lang="en-US" sz="5100" kern="1200" dirty="0"/>
            <a:t>high-quality healthcare</a:t>
          </a:r>
          <a:endParaRPr lang="da-DK" sz="5100" kern="1200" dirty="0"/>
        </a:p>
      </dsp:txBody>
      <dsp:txXfrm>
        <a:off x="177684" y="188136"/>
        <a:ext cx="10160232" cy="3284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BFBEF-4A83-204E-9FE3-E64D6E77C1B5}" type="datetimeFigureOut">
              <a:rPr lang="en-BE" smtClean="0"/>
              <a:t>12/10/2022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B968-79C9-CA4F-8CCD-CDF9E14E80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7398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https://ec.europa.eu/info/funding-tenders/opportunities/portal/screen/opportunities/topic-details/horizon-miss-2022-cancer-01-04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CB968-79C9-CA4F-8CCD-CDF9E14E8009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1156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3194-F1B0-F3A3-317D-D625536CF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7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834CB-9013-4B4B-0247-349C4434A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60896"/>
            <a:ext cx="9144000" cy="53620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D3A5E-C270-0BAB-9208-F5F34DE6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9A8CC4A-3D44-5041-979E-D898547D65B2}" type="datetime2">
              <a:rPr lang="en-US" smtClean="0"/>
              <a:t>Wednesday, October 12, 2022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6E3E0-C24A-6A37-9E9D-39D16348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BC3EA-0083-C6DB-209C-D08B4330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‹#›</a:t>
            </a:fld>
            <a:endParaRPr lang="en-BE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BD301E-79B8-A9FA-E1F0-8734491EDCB4}"/>
              </a:ext>
            </a:extLst>
          </p:cNvPr>
          <p:cNvGrpSpPr/>
          <p:nvPr userDrawn="1"/>
        </p:nvGrpSpPr>
        <p:grpSpPr>
          <a:xfrm>
            <a:off x="1361126" y="4238901"/>
            <a:ext cx="9469748" cy="1562741"/>
            <a:chOff x="1198252" y="4329799"/>
            <a:chExt cx="9469748" cy="1562741"/>
          </a:xfrm>
        </p:grpSpPr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3A22CA19-F9C5-272B-CBC6-F77FDE09EA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68252" y="4329799"/>
              <a:ext cx="1562741" cy="1562741"/>
            </a:xfrm>
            <a:prstGeom prst="rect">
              <a:avLst/>
            </a:prstGeom>
          </p:spPr>
        </p:pic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1091827D-FAFD-0EEF-B087-DBD137414A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70017" y="4619590"/>
              <a:ext cx="1770184" cy="844861"/>
            </a:xfrm>
            <a:prstGeom prst="rect">
              <a:avLst/>
            </a:prstGeom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00C94587-D734-B6DD-EBDE-E9BFAD3D41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559044" y="4368632"/>
              <a:ext cx="2108956" cy="1348674"/>
            </a:xfrm>
            <a:prstGeom prst="rect">
              <a:avLst/>
            </a:prstGeom>
          </p:spPr>
        </p:pic>
        <p:pic>
          <p:nvPicPr>
            <p:cNvPr id="20" name="Picture 19" descr="Logo&#10;&#10;Description automatically generated">
              <a:extLst>
                <a:ext uri="{FF2B5EF4-FFF2-40B4-BE49-F238E27FC236}">
                  <a16:creationId xmlns:a16="http://schemas.microsoft.com/office/drawing/2014/main" id="{0F732E44-6ED9-60DD-AF66-8F79584CC7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98252" y="4619590"/>
              <a:ext cx="1937672" cy="898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02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E1D46-AD4A-AF21-1B53-9AF7A0DB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49307-85D8-B384-A619-AC7BE20DF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AFDE3-8DB4-215B-89B3-F56D2B61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4D75-72BA-C946-AFB4-B9F6F44817F3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512CB-9B1B-9AC6-2E28-B0F2BC3D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DBC15-B8F8-1AED-B85D-7F805C46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3154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353AC9-88F1-C1B6-2096-CCF5E3983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0B658-2734-7BF6-E11C-986345ED0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A44D1-20F1-F462-41CC-DB6FAE8D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F328-DB86-F543-9E3D-BA4CABDFD313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8C883-5BE2-7425-82C6-453A7E3A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24557-20CB-4F20-F61B-469AE685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7949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485D-17A8-5199-506F-DA744149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986A9-A9A3-1848-FF4E-4C5FF7D99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E0943-D55F-E65B-3F9A-0BF96577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668A-CC13-8C4B-9AC1-939970D80993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4D946-3158-6BB2-5C99-F7D0F3F4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13253-FADE-E98E-E8CF-7A01A6BC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1403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81B3-672D-AC8C-D99C-273835678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4785F-2D85-EF42-1148-055DCBA0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95335-DB8E-EE24-AB58-1422FC3B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A009-1969-AA46-BDFF-E4BC656B9EE1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68E0E-A89C-768B-68F9-54A4B9BC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DE67C-8E76-4392-D640-556B9898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6490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7083-4D8F-D40C-D4C1-70CFEA13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58434-B056-CF8A-E5B0-8FD0CBBFF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45952-7118-1761-B0D6-66DDABC7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0F17C-2807-1EB5-7DF7-199CDF3FD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B91F-6876-4048-AB6F-298258698F1D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0CD10-B5CA-C3D0-C6EA-652E1C29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39BD-4152-CDFD-E246-B1D42A52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810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5A916-2594-1655-7039-4629EE0E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E7FCD-B0D3-1796-C504-B3D672FF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10364-D22D-00D2-94D9-7B31E339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11768-BE96-352C-75E3-57812B38E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C93EDF-EDBC-30EF-3A47-9ACC53A0E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644-438A-EFE9-BE67-8A187D35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CB9E-BC0B-EB47-BC62-9457016FE1CF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4CA3B-0222-ECD5-E2B2-AE426D98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D0DE41-C031-1F84-06FE-09FE07FE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5406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BEA8-AA8B-FF8C-E695-04FFD4BA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646FA-3BB6-8690-CD6C-255DF00E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5F5F-3427-884C-A955-41EEE8CE26B5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B64FA-4F78-C83D-9EA8-869DDD0D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77ADD-6472-52DD-8308-C2D86714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6045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CE948-98E3-CA5C-20EC-103ABD1EF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AD70-5472-6440-B320-1CF4D1B053D2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B4D48-0C7D-BE31-F5D5-326C6504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EBA01-AFDE-6A05-7D3A-877B7909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6317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0991-2EE5-AAD0-486D-79CF194A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EEC8C-E175-7181-1C70-720967010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D77BF-0D3B-3F18-7CD5-59227AFC9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655DD-7F68-F8A6-5512-CD60C0C0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0B2B-87E8-5445-AE9D-79963D5A9758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68A34-C5A9-FC6B-9133-8FF1FFD1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2C88A-9A55-AEEE-0EAD-96CD570F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7329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3715-0CC5-FB38-1E80-6CDD248E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0C5A0-B5FF-BC77-6D59-D5A432B40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C7C5B-1C4D-4615-16D0-4EDDC851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ACB1A-D074-8E6B-24CD-5E2056C9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A90F-1A0A-3949-A2CD-6B2E1DFAD927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DB34E-A25F-59AB-3E1A-C55C7851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7874B-F6C8-D600-B8AC-8166978A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7337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DF4EED-D231-FEF3-45CE-A45EDB0A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C2D1D-A2AC-F2DF-B533-DDF29D089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5D122-9AFF-9BAE-C71B-A25DC9853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2724" y="6084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94FFFB6B-1D65-514C-B3BA-A1A2A2B31109}" type="datetime2">
              <a:rPr lang="en-US" smtClean="0"/>
              <a:t>Wednesday, October 12, 2022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86FC4-291A-3E0F-2E30-B1EFBC747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108" y="58016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DE7D-9AC4-425C-710F-52BE03605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539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DE0617F2-5BC6-6245-B358-6A95DE0F7197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2529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DAA0-3BED-4557-03F2-E56A3DBEE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7546"/>
            <a:ext cx="9144000" cy="118202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European registry for </a:t>
            </a:r>
            <a:br>
              <a:rPr lang="en-US" b="1" dirty="0"/>
            </a:br>
            <a:r>
              <a:rPr lang="en-US" b="1" dirty="0"/>
              <a:t>primary liver cancer?</a:t>
            </a:r>
            <a:endParaRPr lang="en-BE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27A99-65BC-A008-D09A-BADC7690E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2246"/>
            <a:ext cx="9144000" cy="1951211"/>
          </a:xfrm>
        </p:spPr>
        <p:txBody>
          <a:bodyPr>
            <a:normAutofit/>
          </a:bodyPr>
          <a:lstStyle/>
          <a:p>
            <a:r>
              <a:rPr lang="en-US" sz="2000" b="1" dirty="0"/>
              <a:t>Peter Jepsen, MD PhD</a:t>
            </a:r>
            <a:endParaRPr lang="en-BE" sz="2000" b="1" dirty="0"/>
          </a:p>
          <a:p>
            <a:r>
              <a:rPr lang="en-US" sz="2000" dirty="0"/>
              <a:t>Department of Hepatology, Aarhus University Hospital,</a:t>
            </a:r>
            <a:br>
              <a:rPr lang="en-US" sz="2000" dirty="0"/>
            </a:br>
            <a:r>
              <a:rPr lang="en-US" sz="2000" dirty="0"/>
              <a:t>Aarhus, DENMARK</a:t>
            </a:r>
          </a:p>
          <a:p>
            <a:r>
              <a:rPr lang="en-US" sz="2000" dirty="0"/>
              <a:t>Policy &amp; Public Health Committee, </a:t>
            </a:r>
            <a:br>
              <a:rPr lang="en-US" sz="2000" dirty="0"/>
            </a:br>
            <a:r>
              <a:rPr lang="en-US" sz="2000" dirty="0"/>
              <a:t>European Association for the Study of Liver diseases (EASL)</a:t>
            </a:r>
            <a:endParaRPr lang="en-BE" sz="2000" dirty="0"/>
          </a:p>
          <a:p>
            <a:endParaRPr lang="en-BE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7FBB2-E56C-A8C3-5D08-7FCB76E0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Wednesday, October 12, 2022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8B486-0C8B-BDF5-35D8-09588EA5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3058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7E18-2A42-4EE5-A214-C1A088B8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on Cancer: objectives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0CCD-0B2A-429A-AACC-629589CE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existing policies</a:t>
            </a:r>
          </a:p>
          <a:p>
            <a:r>
              <a:rPr lang="en-US" dirty="0"/>
              <a:t>Help update and expand cancer screening guidelines</a:t>
            </a:r>
          </a:p>
          <a:p>
            <a:r>
              <a:rPr lang="en-US" dirty="0"/>
              <a:t>Equitable access across four objectives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Understanding cancer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Prevention, including screening and early detection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dirty="0" err="1"/>
              <a:t>Diagnosis</a:t>
            </a:r>
            <a:r>
              <a:rPr lang="da-DK" dirty="0"/>
              <a:t> and </a:t>
            </a:r>
            <a:r>
              <a:rPr lang="da-DK" dirty="0" err="1"/>
              <a:t>treatment</a:t>
            </a:r>
            <a:endParaRPr lang="da-DK" dirty="0"/>
          </a:p>
          <a:p>
            <a:pPr marL="914400" lvl="1" indent="-457200">
              <a:buFont typeface="+mj-lt"/>
              <a:buAutoNum type="arabicPeriod"/>
            </a:pPr>
            <a:r>
              <a:rPr lang="da-DK" dirty="0" err="1"/>
              <a:t>Quality</a:t>
            </a:r>
            <a:r>
              <a:rPr lang="da-DK" dirty="0"/>
              <a:t> of </a:t>
            </a:r>
            <a:r>
              <a:rPr lang="da-DK" dirty="0" err="1"/>
              <a:t>life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71965-A198-4C4F-9A49-B702E80F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668A-CC13-8C4B-9AC1-939970D80993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6B3B9-2645-41DF-A6AA-5D671DF0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4731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7C68-1C14-4F55-AE09-57B417CB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4: Quality of Life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718B3-8513-4A31-8878-3142F4520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 and analyze data on today’s unmet needs of cancer patients and survivors</a:t>
            </a:r>
          </a:p>
          <a:p>
            <a:r>
              <a:rPr lang="en-US" dirty="0"/>
              <a:t>Set up of the European Cancer Patient Digital Centre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FD010-5921-4110-BD67-6E42DC93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668A-CC13-8C4B-9AC1-939970D80993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2E924-ED53-47F5-BA14-E3ECCD9F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7709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D9EBE3-065D-4582-A127-EFD5C5FC5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822" y="531036"/>
            <a:ext cx="9961630" cy="515414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17F48-1E14-4CFE-9B3F-DA6BD19D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668A-CC13-8C4B-9AC1-939970D80993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6C778-215B-4582-B8BE-04F8D499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9258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3BBEE-C392-865E-C484-7322930B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European Cancer Patient Digital Centre</a:t>
            </a:r>
            <a:endParaRPr lang="en-B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5F006-D3E2-64B9-272E-042E64007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Network of patient-controlled health data infrastructures enabling the voluntary exchange of patients and survivors’ health data</a:t>
            </a:r>
          </a:p>
          <a:p>
            <a:r>
              <a:rPr lang="en-US" dirty="0"/>
              <a:t>“Towards the creation of a European Cancer Patient Digital Centre” : HORIZON-MISS-2022-CANCER-01-04</a:t>
            </a:r>
          </a:p>
          <a:p>
            <a:pPr lvl="1"/>
            <a:r>
              <a:rPr lang="en-US" u="sng" dirty="0"/>
              <a:t>Zero</a:t>
            </a:r>
            <a:r>
              <a:rPr lang="en-US" dirty="0"/>
              <a:t> proposals submitted (deadline was 7 September 2022)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C92F4-0E71-B2E6-C0CE-7F1B42C5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12</a:t>
            </a:fld>
            <a:endParaRPr lang="en-BE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1BA12D5-EA26-4DC7-B528-364B5EDB0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2724" y="6084094"/>
            <a:ext cx="2743200" cy="365125"/>
          </a:xfrm>
        </p:spPr>
        <p:txBody>
          <a:bodyPr/>
          <a:lstStyle/>
          <a:p>
            <a:r>
              <a:rPr lang="en-US" dirty="0"/>
              <a:t>Tuesday, October 12, 2022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43640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086B-46EC-4216-A7C1-D8B224C3F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(1 of 2)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3F0E3-D447-4DA4-AB14-37D2E5534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Good existing platforms</a:t>
            </a:r>
          </a:p>
          <a:p>
            <a:pPr lvl="1"/>
            <a:r>
              <a:rPr lang="en-US" dirty="0"/>
              <a:t>European Cancer Information System</a:t>
            </a:r>
          </a:p>
          <a:p>
            <a:pPr lvl="1"/>
            <a:r>
              <a:rPr lang="en-US" dirty="0"/>
              <a:t>European Cancer Inequalities Registry</a:t>
            </a:r>
          </a:p>
          <a:p>
            <a:r>
              <a:rPr lang="en-US" dirty="0"/>
              <a:t>Many strong initiatives from the EU</a:t>
            </a:r>
          </a:p>
          <a:p>
            <a:pPr lvl="1"/>
            <a:r>
              <a:rPr lang="en-US" dirty="0"/>
              <a:t>Horizon Europe’s Mission on Cancer</a:t>
            </a:r>
          </a:p>
          <a:p>
            <a:pPr lvl="1"/>
            <a:r>
              <a:rPr lang="en-US" dirty="0"/>
              <a:t>Europe’s Beating Cancer Plan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Reduce inequalities</a:t>
            </a:r>
          </a:p>
          <a:p>
            <a:pPr lvl="1"/>
            <a:r>
              <a:rPr lang="en-US" dirty="0"/>
              <a:t>Promote best practices and patient involvement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180C6-82B8-4694-B5B6-A4FD9E62D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668A-CC13-8C4B-9AC1-939970D80993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443CC-A885-4DEF-82F6-328EC292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74182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387F-3359-4CCC-9D21-D602AAAE0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(2 of 2)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B7DD9-8D73-465C-A0F1-C8E0EC7AE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b="1" dirty="0"/>
              <a:t>liver cancer</a:t>
            </a:r>
            <a:r>
              <a:rPr lang="en-US" dirty="0"/>
              <a:t>, we need additional information</a:t>
            </a:r>
          </a:p>
          <a:p>
            <a:pPr lvl="1"/>
            <a:r>
              <a:rPr lang="en-US" dirty="0"/>
              <a:t>Tumor characteristics</a:t>
            </a:r>
          </a:p>
          <a:p>
            <a:pPr lvl="1"/>
            <a:r>
              <a:rPr lang="en-US" dirty="0"/>
              <a:t>Cirrhosis severity</a:t>
            </a:r>
          </a:p>
          <a:p>
            <a:pPr lvl="1"/>
            <a:r>
              <a:rPr lang="en-US" dirty="0"/>
              <a:t>Performance status = ability to work, need to rest, daily activities</a:t>
            </a:r>
          </a:p>
          <a:p>
            <a:r>
              <a:rPr lang="en-US" dirty="0"/>
              <a:t>EU ensures legal and technical framework</a:t>
            </a:r>
          </a:p>
          <a:p>
            <a:r>
              <a:rPr lang="en-US" dirty="0"/>
              <a:t>EASL knows what information to collect</a:t>
            </a:r>
          </a:p>
          <a:p>
            <a:pPr lvl="1"/>
            <a:r>
              <a:rPr lang="en-US" dirty="0"/>
              <a:t>Supports European registries</a:t>
            </a:r>
          </a:p>
          <a:p>
            <a:r>
              <a:rPr lang="en-US" dirty="0"/>
              <a:t> Patient organizations and advocacy groups push!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10496-6B9B-43ED-BB13-85B55901D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668A-CC13-8C4B-9AC1-939970D80993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AECE4-4FA3-4D0B-95BC-E7DE0C84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14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7578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9E683-B2FE-434B-9D11-03167D13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  <a:endParaRPr lang="da-DK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C521EF2-9195-4C83-882D-4884460640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732700"/>
              </p:ext>
            </p:extLst>
          </p:nvPr>
        </p:nvGraphicFramePr>
        <p:xfrm>
          <a:off x="838200" y="1825625"/>
          <a:ext cx="10515600" cy="366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5FAA7-E06B-4D65-AF0F-507BD3B1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668A-CC13-8C4B-9AC1-939970D80993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80BBD-666E-496C-A8D3-E2C5F147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15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217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DAE1-6798-479C-9308-8C1183C0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mortality from liver cancer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516D-5423-4DB5-A10D-E1F85F95C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patients with liver cancer have liver cirrhosis</a:t>
            </a:r>
          </a:p>
          <a:p>
            <a:r>
              <a:rPr lang="en-US" dirty="0"/>
              <a:t>1: Better prevention of liver cirrhosis</a:t>
            </a:r>
          </a:p>
          <a:p>
            <a:r>
              <a:rPr lang="en-US" dirty="0"/>
              <a:t>2: Better screening for liver cancer</a:t>
            </a:r>
          </a:p>
          <a:p>
            <a:r>
              <a:rPr lang="en-US" dirty="0"/>
              <a:t>3: Better treatments of liver cancer</a:t>
            </a:r>
          </a:p>
          <a:p>
            <a:r>
              <a:rPr lang="en-US" dirty="0"/>
              <a:t>4: Dissemination of best practices: No patient left behind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F5643-6931-4FD4-9A5F-B0D97CFA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668A-CC13-8C4B-9AC1-939970D80993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2889A-B507-49DD-9F01-FA30E9F2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8542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677A5-445F-4EED-9665-70B2E48FE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Disseminating best practices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A4678-F62C-43C0-B027-DFE239D76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Goal: Every patient with liver cancer receives the best treatment</a:t>
            </a:r>
          </a:p>
          <a:p>
            <a:r>
              <a:rPr lang="en-US" dirty="0"/>
              <a:t>“The best treatment” depends on</a:t>
            </a:r>
          </a:p>
          <a:p>
            <a:pPr lvl="1"/>
            <a:r>
              <a:rPr lang="en-US" dirty="0"/>
              <a:t>Tumor characteristics</a:t>
            </a:r>
          </a:p>
          <a:p>
            <a:pPr lvl="1"/>
            <a:r>
              <a:rPr lang="en-US" dirty="0"/>
              <a:t>Cirrhosis severity</a:t>
            </a:r>
          </a:p>
          <a:p>
            <a:pPr lvl="1"/>
            <a:r>
              <a:rPr lang="en-US" dirty="0"/>
              <a:t>Performance status = ability to work, need to rest, daily activities</a:t>
            </a:r>
          </a:p>
          <a:p>
            <a:r>
              <a:rPr lang="en-US" dirty="0"/>
              <a:t>We need to collect data across Europe to ensure that </a:t>
            </a:r>
            <a:r>
              <a:rPr lang="en-US" u="sng" dirty="0"/>
              <a:t>all</a:t>
            </a:r>
            <a:r>
              <a:rPr lang="en-US" dirty="0"/>
              <a:t> patients receive the same high quality of care</a:t>
            </a:r>
          </a:p>
          <a:p>
            <a:pPr lvl="1"/>
            <a:r>
              <a:rPr lang="en-US" dirty="0"/>
              <a:t>Additional benefits: transparency, more &amp; better research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1A8D7-AA25-4DA4-AB74-A780CD6B3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668A-CC13-8C4B-9AC1-939970D80993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1C04F-3512-4E86-B69A-F18947CF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8819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B6850-C1FD-4ABB-98D1-17DF0594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Cancer Information System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6A6B-FAD5-4C96-87A0-CE37F2FF6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58748" cy="3660775"/>
          </a:xfrm>
        </p:spPr>
        <p:txBody>
          <a:bodyPr>
            <a:normAutofit/>
          </a:bodyPr>
          <a:lstStyle/>
          <a:p>
            <a:r>
              <a:rPr lang="en-US" sz="2400" dirty="0"/>
              <a:t>Up-to-date cancer burden indicators across Europe</a:t>
            </a:r>
          </a:p>
          <a:p>
            <a:pPr lvl="1"/>
            <a:r>
              <a:rPr lang="en-US" sz="2000" dirty="0"/>
              <a:t>Geographical and temporal trends for major cancers</a:t>
            </a:r>
          </a:p>
          <a:p>
            <a:pPr lvl="2"/>
            <a:r>
              <a:rPr lang="en-US" sz="1600" dirty="0"/>
              <a:t>Incidence</a:t>
            </a:r>
          </a:p>
          <a:p>
            <a:pPr lvl="2"/>
            <a:r>
              <a:rPr lang="en-US" sz="1600" dirty="0"/>
              <a:t>Mortality</a:t>
            </a:r>
          </a:p>
          <a:p>
            <a:pPr lvl="2"/>
            <a:r>
              <a:rPr lang="en-US" sz="1600" dirty="0"/>
              <a:t>Survival data</a:t>
            </a:r>
            <a:endParaRPr lang="da-DK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25890-0CD7-4556-88C2-E61D0108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668A-CC13-8C4B-9AC1-939970D80993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9DF9F-C078-4B9B-983D-09ECF29B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3</a:t>
            </a:fld>
            <a:endParaRPr lang="en-BE"/>
          </a:p>
        </p:txBody>
      </p:sp>
      <p:pic>
        <p:nvPicPr>
          <p:cNvPr id="6" name="Picture 2" descr="ECIS's data sources and data flow picture">
            <a:extLst>
              <a:ext uri="{FF2B5EF4-FFF2-40B4-BE49-F238E27FC236}">
                <a16:creationId xmlns:a16="http://schemas.microsoft.com/office/drawing/2014/main" id="{3CA7885F-F6B1-4F8E-809F-ED6C5495F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32" y="1517946"/>
            <a:ext cx="4987151" cy="451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6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948B-0047-4DDD-84D8-FD113A21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7700" cy="1325563"/>
          </a:xfrm>
        </p:spPr>
        <p:txBody>
          <a:bodyPr/>
          <a:lstStyle/>
          <a:p>
            <a:r>
              <a:rPr lang="en-US" dirty="0"/>
              <a:t>ECIS: Liver cancer incidence 2020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D1D46-3EDE-4B7C-AB47-D4FB1D2B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668A-CC13-8C4B-9AC1-939970D80993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D2D37-8839-4033-BF40-9AF602E9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4</a:t>
            </a:fld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81F73-0215-4E64-BA98-A41DDE92C0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9561" y="1376001"/>
            <a:ext cx="5296639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2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8FCC-C4EF-4B80-89E9-7006F286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Cancer Inequalities Registry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C797-DC0C-45C7-808E-37593B85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flagship initiative of Europe’s Beating Cancer Plan</a:t>
            </a:r>
          </a:p>
          <a:p>
            <a:r>
              <a:rPr lang="en-US" dirty="0">
                <a:effectLst/>
              </a:rPr>
              <a:t>Identify inequalities due to </a:t>
            </a:r>
          </a:p>
          <a:p>
            <a:pPr lvl="1"/>
            <a:r>
              <a:rPr lang="en-US" dirty="0">
                <a:effectLst/>
              </a:rPr>
              <a:t>Age or sex</a:t>
            </a:r>
          </a:p>
          <a:p>
            <a:pPr lvl="1"/>
            <a:r>
              <a:rPr lang="en-US" dirty="0">
                <a:effectLst/>
              </a:rPr>
              <a:t>Socio-economic factors</a:t>
            </a:r>
          </a:p>
          <a:p>
            <a:pPr lvl="1"/>
            <a:r>
              <a:rPr lang="en-US" dirty="0">
                <a:effectLst/>
              </a:rPr>
              <a:t>Urban and rural areas</a:t>
            </a:r>
          </a:p>
          <a:p>
            <a:r>
              <a:rPr lang="en-US" dirty="0"/>
              <a:t>G</a:t>
            </a:r>
            <a:r>
              <a:rPr lang="en-US" dirty="0">
                <a:effectLst/>
              </a:rPr>
              <a:t>uide investment and interventions at EU, national and regional levels</a:t>
            </a:r>
          </a:p>
          <a:p>
            <a:endParaRPr lang="en-US" dirty="0"/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49287-B57E-4358-8B7F-CEEB4786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668A-CC13-8C4B-9AC1-939970D80993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0753E-D066-495A-A8C6-35D52FA4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5863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CC56AD-9454-42A1-BF7D-0E921DA72D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724" y="356757"/>
            <a:ext cx="11414960" cy="532807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07C34-7229-4ED6-900B-B4D6051E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668A-CC13-8C4B-9AC1-939970D80993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9AA99-7772-4B8E-9F56-125199E7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6</a:t>
            </a:fld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966557-9C7B-4EB2-BF08-DBC6A2855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43" y="1327345"/>
            <a:ext cx="2953162" cy="2838846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C3D9D2-EA40-4C09-A9B4-1E4FD9445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299" y="5600694"/>
            <a:ext cx="5364825" cy="3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7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2162-696F-4C29-B564-F566B3A5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data across Europe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C939-F203-4795-895F-590955A28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9800" cy="3660775"/>
          </a:xfrm>
        </p:spPr>
        <p:txBody>
          <a:bodyPr/>
          <a:lstStyle/>
          <a:p>
            <a:r>
              <a:rPr lang="en-US" dirty="0"/>
              <a:t>Many ongoing initiatives</a:t>
            </a:r>
          </a:p>
          <a:p>
            <a:pPr lvl="1"/>
            <a:r>
              <a:rPr lang="en-US" dirty="0"/>
              <a:t>Horizon Europe Mission on Cancer</a:t>
            </a:r>
          </a:p>
          <a:p>
            <a:pPr lvl="1"/>
            <a:r>
              <a:rPr lang="en-US" dirty="0"/>
              <a:t>Europe’s Beating Cancer Plan</a:t>
            </a:r>
          </a:p>
          <a:p>
            <a:r>
              <a:rPr lang="en-US" dirty="0"/>
              <a:t>Implementation plan from September 2021</a:t>
            </a:r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983DA-435A-4213-86B1-EE29C2D8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668A-CC13-8C4B-9AC1-939970D80993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01F1E-1D3B-452D-97D6-F5D9F694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7</a:t>
            </a:fld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842B3-A10F-49EB-A0C4-6AE056C5C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682" y="1680749"/>
            <a:ext cx="3330592" cy="434862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62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DACA-6FB9-440A-9337-5486EC16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infrastructures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CD10A-1F9C-46C5-AE96-5D5BD785B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EU strategy 2020: “Shaping Europe’s Digital Future”</a:t>
            </a:r>
          </a:p>
          <a:p>
            <a:pPr lvl="1"/>
            <a:r>
              <a:rPr lang="en-US" dirty="0"/>
              <a:t>Digital solutions</a:t>
            </a:r>
          </a:p>
          <a:p>
            <a:r>
              <a:rPr lang="en-US" dirty="0"/>
              <a:t>European Health Data Space</a:t>
            </a:r>
          </a:p>
          <a:p>
            <a:pPr lvl="1"/>
            <a:r>
              <a:rPr lang="en-US" dirty="0"/>
              <a:t>Framework for the secure exchange of health data throughout the EU</a:t>
            </a:r>
          </a:p>
          <a:p>
            <a:r>
              <a:rPr lang="en-US" dirty="0"/>
              <a:t>UNCAN.eu (“</a:t>
            </a:r>
            <a:r>
              <a:rPr lang="en-US" dirty="0" err="1"/>
              <a:t>UNderstand</a:t>
            </a:r>
            <a:r>
              <a:rPr lang="en-US" dirty="0"/>
              <a:t> </a:t>
            </a:r>
            <a:r>
              <a:rPr lang="en-US" dirty="0" err="1"/>
              <a:t>CANcer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“…combine research, patient health and any other data at an unprecedented scale”</a:t>
            </a:r>
          </a:p>
          <a:p>
            <a:pPr lvl="1"/>
            <a:r>
              <a:rPr lang="en-US" dirty="0"/>
              <a:t>“…new understanding gained from the analysis of this wealth of data could be applied to other diseases beyond cancer”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ED18A-3986-491B-B971-D311C0F8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668A-CC13-8C4B-9AC1-939970D80993}" type="datetime2">
              <a:rPr lang="en-US" smtClean="0"/>
              <a:t>Wednesday, October 12, 2022</a:t>
            </a:fld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DF6B3-0301-4439-A57D-DE24CFBC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17F2-5BC6-6245-B358-6A95DE0F7197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26232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 [Auto-saved]" id="{121CD110-7D44-1942-B9EA-AD1E56347907}" vid="{629D191C-1645-FC44-AC24-ADF237262B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4239</TotalTime>
  <Words>608</Words>
  <Application>Microsoft Macintosh PowerPoint</Application>
  <PresentationFormat>Widescreen</PresentationFormat>
  <Paragraphs>115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Office Theme</vt:lpstr>
      <vt:lpstr>A European registry for  primary liver cancer?</vt:lpstr>
      <vt:lpstr>Reducing mortality from liver cancer</vt:lpstr>
      <vt:lpstr>Disseminating best practices</vt:lpstr>
      <vt:lpstr>European Cancer Information System</vt:lpstr>
      <vt:lpstr>ECIS: Liver cancer incidence 2020</vt:lpstr>
      <vt:lpstr>European Cancer Inequalities Registry</vt:lpstr>
      <vt:lpstr>PowerPoint Presentation</vt:lpstr>
      <vt:lpstr>Collecting data across Europe</vt:lpstr>
      <vt:lpstr>New infrastructures</vt:lpstr>
      <vt:lpstr>Mission on Cancer: objectives</vt:lpstr>
      <vt:lpstr>Objective 4: Quality of Life</vt:lpstr>
      <vt:lpstr>PowerPoint Presentation</vt:lpstr>
      <vt:lpstr>European Cancer Patient Digital Centre</vt:lpstr>
      <vt:lpstr>Summary (1 of 2)</vt:lpstr>
      <vt:lpstr>Summary (2 of 2)</vt:lpstr>
      <vt:lpstr>Goal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 User</dc:creator>
  <cp:lastModifiedBy>Microsoft Office User</cp:lastModifiedBy>
  <cp:revision>4</cp:revision>
  <dcterms:created xsi:type="dcterms:W3CDTF">2022-10-03T06:50:56Z</dcterms:created>
  <dcterms:modified xsi:type="dcterms:W3CDTF">2022-10-12T12:00:35Z</dcterms:modified>
</cp:coreProperties>
</file>