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0" r:id="rId2"/>
    <p:sldId id="338" r:id="rId3"/>
    <p:sldId id="334" r:id="rId4"/>
    <p:sldId id="33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7DF"/>
    <a:srgbClr val="009CC6"/>
    <a:srgbClr val="233A6C"/>
    <a:srgbClr val="2B4988"/>
    <a:srgbClr val="EAC0A6"/>
    <a:srgbClr val="D78058"/>
    <a:srgbClr val="FFC000"/>
    <a:srgbClr val="34ABE3"/>
    <a:srgbClr val="2AB6F0"/>
    <a:srgbClr val="19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02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13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95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25/11/2022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/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F77687C-AC6F-634F-AC60-81131BCE7F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F17483-D7EC-5F47-B284-CA9DDB1A8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8392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020C457-3C2E-CA42-88B4-5E3F06B1AE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831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33CC6E2-D391-D44C-9F83-EE43AEFB9D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850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2EE2749-4448-E94D-A3B6-E8FD4C9B9E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1783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2FCF7F-70FF-AF43-824A-E78383E715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197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F365213-848B-024E-A456-0D200676F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F0C252E-54B1-624A-B251-93ACB24B4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C7BFE4B-D881-0841-972F-3BB3E43AA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6D230BA-B3D4-3543-AD14-9F6C784D2F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9106" y="3907988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151C0D4-98EF-D447-A8C6-142CA23E3F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3298D3D7-E8BE-DE4C-9995-3011560B90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AA5AF97-B62D-1649-9296-29B8A162A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18AC41E-3877-BF47-AA29-7A9F0F0A09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49106" y="1750540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7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02658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9653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  <p:sldLayoutId id="214748367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knowledge4policy.ec.europa.eu/health-promotion-knowledge-gateway_en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healthcare-quality.jrc.ec.europa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hyperlink" Target="https://cancer-inequalities.jrc.ec.europa.eu/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eu-rd-platform.jrc.ec.europa.eu/_en" TargetMode="External"/><Relationship Id="rId10" Type="http://schemas.openxmlformats.org/officeDocument/2006/relationships/hyperlink" Target="https://ecis.jrc.ec.europa.eu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care-quality.jrc.ec.europa.eu/ecicc/open-calls/call-for-expression-of-interes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1" y="596906"/>
            <a:ext cx="4807591" cy="359103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9559" y="2249044"/>
            <a:ext cx="1442631" cy="193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936" y="3774953"/>
            <a:ext cx="3114358" cy="2911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35143"/>
          <a:stretch/>
        </p:blipFill>
        <p:spPr>
          <a:xfrm>
            <a:off x="5552936" y="768630"/>
            <a:ext cx="2672894" cy="2481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7108" r="15124" b="7672"/>
          <a:stretch/>
        </p:blipFill>
        <p:spPr>
          <a:xfrm>
            <a:off x="271622" y="5035415"/>
            <a:ext cx="2528266" cy="1427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8339" t="27018" r="19446" b="4651"/>
          <a:stretch/>
        </p:blipFill>
        <p:spPr>
          <a:xfrm flipV="1">
            <a:off x="2960627" y="5649924"/>
            <a:ext cx="1727686" cy="1067345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8"/>
          <a:srcRect t="49468"/>
          <a:stretch/>
        </p:blipFill>
        <p:spPr>
          <a:xfrm rot="10800000" flipV="1">
            <a:off x="2898984" y="4795158"/>
            <a:ext cx="2086160" cy="92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1715" y="812375"/>
            <a:ext cx="3038263" cy="2298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3868" y="174220"/>
            <a:ext cx="428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European Cancer Information System (ECIS)</a:t>
            </a:r>
            <a:endParaRPr lang="en-GB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921" y="4387375"/>
            <a:ext cx="520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EU Cancer Inequalities Registry (ECIR) </a:t>
            </a:r>
            <a:endParaRPr lang="en-GB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26" y="4340198"/>
            <a:ext cx="4894726" cy="24125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68091" y="215658"/>
            <a:ext cx="66220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EU guidelines and quality assurance schemes for cancer screening, diagnosis and care </a:t>
            </a:r>
            <a:endParaRPr lang="en-GB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821" y="3286108"/>
            <a:ext cx="3832271" cy="3466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268091" y="3367170"/>
            <a:ext cx="370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3"/>
              </a:rPr>
              <a:t>Health Promotion</a:t>
            </a:r>
            <a:endParaRPr lang="en-GB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50000" y="3286107"/>
            <a:ext cx="2954111" cy="346666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" descr="image001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t="24173" r="18756" b="12948"/>
          <a:stretch/>
        </p:blipFill>
        <p:spPr bwMode="auto">
          <a:xfrm>
            <a:off x="9073261" y="4428162"/>
            <a:ext cx="2907587" cy="21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049999" y="3431801"/>
            <a:ext cx="293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5"/>
              </a:rPr>
              <a:t>EU Platform on rare disease registration</a:t>
            </a:r>
            <a:endParaRPr lang="en-GB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74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970722" y="1825623"/>
            <a:ext cx="5071696" cy="4170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Aim:</a:t>
            </a:r>
            <a:r>
              <a:rPr lang="en-US" sz="1800" dirty="0"/>
              <a:t> to improve the quality of colorectal cancer prevention, screening and care and contribute to reduce inequalities in accessing cancer services across Europe</a:t>
            </a:r>
          </a:p>
          <a:p>
            <a:pPr marL="0" indent="0">
              <a:buNone/>
            </a:pPr>
            <a:r>
              <a:rPr lang="en-US" sz="1800" b="1" dirty="0"/>
              <a:t>Components:</a:t>
            </a:r>
            <a:r>
              <a:rPr lang="en-US" sz="1800" dirty="0"/>
              <a:t> </a:t>
            </a:r>
          </a:p>
          <a:p>
            <a:pPr marL="324000" indent="-32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Evidence-based guidelines’ recommendations on colorectal cancer prevention, screening and diagnosis</a:t>
            </a:r>
          </a:p>
          <a:p>
            <a:pPr marL="324000" indent="-324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Quality assurance schemes covering the entire colorectal cancer care pathway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The European Commission Initiative on Colorectal Cancer (ECICC)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22304" y="1807526"/>
            <a:ext cx="3912311" cy="4411332"/>
            <a:chOff x="7555244" y="1340949"/>
            <a:chExt cx="4377909" cy="4890626"/>
          </a:xfrm>
        </p:grpSpPr>
        <p:sp>
          <p:nvSpPr>
            <p:cNvPr id="8" name="Rectangle 7"/>
            <p:cNvSpPr/>
            <p:nvPr/>
          </p:nvSpPr>
          <p:spPr>
            <a:xfrm>
              <a:off x="7619523" y="1340949"/>
              <a:ext cx="4249355" cy="4094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GB" kern="0" dirty="0">
                  <a:cs typeface="EC Square Sans Pro" panose="020B0506040000020004" pitchFamily="34" charset="0"/>
                </a:rPr>
                <a:t>EU and beyond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19522" y="2239488"/>
              <a:ext cx="4313631" cy="10236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GB" kern="0" dirty="0">
                  <a:cs typeface="EC Square Sans Pro" panose="020B0506040000020004" pitchFamily="34" charset="0"/>
                </a:rPr>
                <a:t>Multidisciplinary working group: 15 members including patients’ representatives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701107-8A1B-374D-A40B-4A82A859F7A3}"/>
                </a:ext>
              </a:extLst>
            </p:cNvPr>
            <p:cNvSpPr txBox="1"/>
            <p:nvPr/>
          </p:nvSpPr>
          <p:spPr>
            <a:xfrm>
              <a:off x="7555244" y="4900830"/>
              <a:ext cx="4377909" cy="133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cs typeface="EC Square Sans Pro" panose="020B0506040000020004" pitchFamily="34" charset="0"/>
                </a:rPr>
                <a:t>New approach: a methodological framework for a guideline-based quality assurance scheme development</a:t>
              </a:r>
              <a:endParaRPr lang="en-US" b="1" dirty="0">
                <a:solidFill>
                  <a:srgbClr val="093B37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67815" y="3963767"/>
            <a:ext cx="38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kern="0" dirty="0">
                <a:cs typeface="EC Square Sans Pro" panose="020B0506040000020004" pitchFamily="34" charset="0"/>
              </a:rPr>
              <a:t>Evidence-based recommendations, quality indicators and requirements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90" y="1610970"/>
            <a:ext cx="695414" cy="762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90" y="2673054"/>
            <a:ext cx="695414" cy="8007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78" y="5052828"/>
            <a:ext cx="740925" cy="814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78" y="3879870"/>
            <a:ext cx="740925" cy="8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3" y="1691154"/>
            <a:ext cx="8763482" cy="46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1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7154" y="1634428"/>
            <a:ext cx="10267462" cy="46167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4 subgroups already set up working on different outputs of the initiative (more to come)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50 healthcare questions on primary prevention and screening prioritised to be included in the European colorectal cancer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Stakeholders consultation on prioritization of additional healthcare questions to be published by the end of 2022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Certification framework finalised by January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First set of recommendations (4 to 6) on prevention and screening finalised by the first half of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60 experts included in the ECICC expert pool. Open call for experts available on our website: </a:t>
            </a:r>
            <a:r>
              <a:rPr lang="en-GB" sz="2000" dirty="0">
                <a:hlinkClick r:id="rId2"/>
              </a:rPr>
              <a:t>https://healthcare-quality.jrc.ec.europa.eu/ecicc/open-calls/call-for-expression-of-interest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51021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5445</TotalTime>
  <Words>241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The European Commission Initiative on Colorectal Cancer (ECICC)</vt:lpstr>
      <vt:lpstr>Roadmap</vt:lpstr>
      <vt:lpstr>Status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Marianna Vitaloni</cp:lastModifiedBy>
  <cp:revision>224</cp:revision>
  <dcterms:created xsi:type="dcterms:W3CDTF">2019-08-09T12:06:42Z</dcterms:created>
  <dcterms:modified xsi:type="dcterms:W3CDTF">2022-11-25T16:47:53Z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13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87750e1a-fc8d-4da7-8cf9-0ca4aed96001</vt:lpwstr>
  </property>
  <property fmtid="{D5CDD505-2E9C-101B-9397-08002B2CF9AE}" pid="5" name="Offisync_UniqueId">
    <vt:lpwstr>216256</vt:lpwstr>
  </property>
  <property fmtid="{D5CDD505-2E9C-101B-9397-08002B2CF9AE}" pid="6" name="Jive_LatestUserAccountName">
    <vt:lpwstr>garmrta</vt:lpwstr>
  </property>
  <property fmtid="{D5CDD505-2E9C-101B-9397-08002B2CF9AE}" pid="7" name="Offisync_ProviderInitializationData">
    <vt:lpwstr>https://webgate.ec.europa.eu/connected</vt:lpwstr>
  </property>
  <property fmtid="{D5CDD505-2E9C-101B-9397-08002B2CF9AE}" pid="8" name="Jive_ModifiedButNotPublished">
    <vt:lpwstr>True</vt:lpwstr>
  </property>
</Properties>
</file>