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9" r:id="rId6"/>
  </p:sldMasterIdLst>
  <p:notesMasterIdLst>
    <p:notesMasterId r:id="rId23"/>
  </p:notesMasterIdLst>
  <p:sldIdLst>
    <p:sldId id="259" r:id="rId7"/>
    <p:sldId id="257" r:id="rId8"/>
    <p:sldId id="832" r:id="rId9"/>
    <p:sldId id="754" r:id="rId10"/>
    <p:sldId id="269" r:id="rId11"/>
    <p:sldId id="265" r:id="rId12"/>
    <p:sldId id="842" r:id="rId13"/>
    <p:sldId id="851" r:id="rId14"/>
    <p:sldId id="848" r:id="rId15"/>
    <p:sldId id="835" r:id="rId16"/>
    <p:sldId id="271" r:id="rId17"/>
    <p:sldId id="849" r:id="rId18"/>
    <p:sldId id="829" r:id="rId19"/>
    <p:sldId id="836" r:id="rId20"/>
    <p:sldId id="725" r:id="rId21"/>
    <p:sldId id="850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ta" initials="B" lastIdx="1" clrIdx="0">
    <p:extLst>
      <p:ext uri="{19B8F6BF-5375-455C-9EA6-DF929625EA0E}">
        <p15:presenceInfo xmlns:p15="http://schemas.microsoft.com/office/powerpoint/2012/main" userId="Ber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32"/>
    <a:srgbClr val="59C3BF"/>
    <a:srgbClr val="2BDDD5"/>
    <a:srgbClr val="37D1CD"/>
    <a:srgbClr val="006666"/>
    <a:srgbClr val="009999"/>
    <a:srgbClr val="00858E"/>
    <a:srgbClr val="536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7A69-62B2-4B36-8962-75150387D8B9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EB284-6891-439A-8E61-42EBA5C2D4B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85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>
            <a:extLst>
              <a:ext uri="{FF2B5EF4-FFF2-40B4-BE49-F238E27FC236}">
                <a16:creationId xmlns:a16="http://schemas.microsoft.com/office/drawing/2014/main" id="{984BFF96-47DD-47D5-B0D3-B558598A3B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Marcador de notas">
            <a:extLst>
              <a:ext uri="{FF2B5EF4-FFF2-40B4-BE49-F238E27FC236}">
                <a16:creationId xmlns:a16="http://schemas.microsoft.com/office/drawing/2014/main" id="{06EEB427-7283-4F26-AEFD-713058BA71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68612" name="3 Marcador de número de diapositiva">
            <a:extLst>
              <a:ext uri="{FF2B5EF4-FFF2-40B4-BE49-F238E27FC236}">
                <a16:creationId xmlns:a16="http://schemas.microsoft.com/office/drawing/2014/main" id="{BE559097-D094-4FE0-B1F2-E10E380BF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C45D8-8F3D-42B4-9757-ACFEF376248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Points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undeline</a:t>
            </a:r>
            <a:r>
              <a:rPr lang="es-ES" dirty="0"/>
              <a:t> </a:t>
            </a:r>
            <a:r>
              <a:rPr lang="es-ES" dirty="0" err="1"/>
              <a:t>regarding</a:t>
            </a:r>
            <a:r>
              <a:rPr lang="es-ES" dirty="0"/>
              <a:t> EOCRC, and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future</a:t>
            </a:r>
            <a:r>
              <a:rPr lang="es-ES" dirty="0"/>
              <a:t> </a:t>
            </a:r>
            <a:r>
              <a:rPr lang="es-ES" dirty="0" err="1"/>
              <a:t>impact</a:t>
            </a:r>
            <a:r>
              <a:rPr lang="es-ES" dirty="0"/>
              <a:t> in EOCRC </a:t>
            </a:r>
            <a:r>
              <a:rPr lang="es-ES" dirty="0" err="1"/>
              <a:t>research</a:t>
            </a:r>
            <a:r>
              <a:rPr lang="es-ES" dirty="0"/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EB284-6891-439A-8E61-42EBA5C2D4B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25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Points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undeline</a:t>
            </a:r>
            <a:r>
              <a:rPr lang="es-ES" dirty="0"/>
              <a:t> </a:t>
            </a:r>
            <a:r>
              <a:rPr lang="es-ES" dirty="0" err="1"/>
              <a:t>regarding</a:t>
            </a:r>
            <a:r>
              <a:rPr lang="es-ES" dirty="0"/>
              <a:t> EOCRC, and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future</a:t>
            </a:r>
            <a:r>
              <a:rPr lang="es-ES" dirty="0"/>
              <a:t> </a:t>
            </a:r>
            <a:r>
              <a:rPr lang="es-ES" dirty="0" err="1"/>
              <a:t>impact</a:t>
            </a:r>
            <a:r>
              <a:rPr lang="es-ES" dirty="0"/>
              <a:t> in EOCRC </a:t>
            </a:r>
            <a:r>
              <a:rPr lang="es-ES" dirty="0" err="1"/>
              <a:t>research</a:t>
            </a:r>
            <a:r>
              <a:rPr lang="es-ES" dirty="0"/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EB284-6891-439A-8E61-42EBA5C2D4B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88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>
            <a:extLst>
              <a:ext uri="{FF2B5EF4-FFF2-40B4-BE49-F238E27FC236}">
                <a16:creationId xmlns:a16="http://schemas.microsoft.com/office/drawing/2014/main" id="{984BFF96-47DD-47D5-B0D3-B558598A3B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Marcador de notas">
            <a:extLst>
              <a:ext uri="{FF2B5EF4-FFF2-40B4-BE49-F238E27FC236}">
                <a16:creationId xmlns:a16="http://schemas.microsoft.com/office/drawing/2014/main" id="{06EEB427-7283-4F26-AEFD-713058BA71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68612" name="3 Marcador de número de diapositiva">
            <a:extLst>
              <a:ext uri="{FF2B5EF4-FFF2-40B4-BE49-F238E27FC236}">
                <a16:creationId xmlns:a16="http://schemas.microsoft.com/office/drawing/2014/main" id="{BE559097-D094-4FE0-B1F2-E10E380BF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C45D8-8F3D-42B4-9757-ACFEF376248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47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>
            <a:extLst>
              <a:ext uri="{FF2B5EF4-FFF2-40B4-BE49-F238E27FC236}">
                <a16:creationId xmlns:a16="http://schemas.microsoft.com/office/drawing/2014/main" id="{984BFF96-47DD-47D5-B0D3-B558598A3B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Marcador de notas">
            <a:extLst>
              <a:ext uri="{FF2B5EF4-FFF2-40B4-BE49-F238E27FC236}">
                <a16:creationId xmlns:a16="http://schemas.microsoft.com/office/drawing/2014/main" id="{06EEB427-7283-4F26-AEFD-713058BA71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68612" name="3 Marcador de número de diapositiva">
            <a:extLst>
              <a:ext uri="{FF2B5EF4-FFF2-40B4-BE49-F238E27FC236}">
                <a16:creationId xmlns:a16="http://schemas.microsoft.com/office/drawing/2014/main" id="{BE559097-D094-4FE0-B1F2-E10E380BF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C45D8-8F3D-42B4-9757-ACFEF376248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EOCRC acquires unique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DNAm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alterations at 234 loci.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CpGs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associated with ageing-associated drift were widely affected in EOCRC without needing the decades-long accrual of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DNAm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drift as commonly seen in intermediate- and late-onset CRCs. Accelerated ageing in normal mucosa from people with EOCRC potentially underlies the earlier age of diagnosis in CRC carcinogenesis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EB284-6891-439A-8E61-42EBA5C2D4B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60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2DA7E-C1C3-4D3D-AE5C-E1C8BF5D6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C515CE-9E09-45E4-9FD4-9B7C2C9C7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05A37C-42BF-4B35-A368-08793EE7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6C9-B4B8-493E-A881-3A808CD8B10E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97442-7510-4DEB-A9C0-387C088F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9491E3-5C7B-4EF2-A669-62AE9988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38D2-CB48-49DE-9121-D08545E3A1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76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9BB27-B8AE-44ED-930C-8F881DD6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1396DE-6D1C-4B59-BC3C-D5565BD2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077308-8B42-43D8-8901-3FB5DA5A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6C9-B4B8-493E-A881-3A808CD8B10E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16730-E93C-4190-B387-FC0B13F6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88A70D-1905-4E4D-9A37-66EBD705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38D2-CB48-49DE-9121-D08545E3A1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16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738818-458D-4F64-8FED-FC488315E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D48DA4-9B94-4F15-8FBB-FC3B2F6CF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109BA-9E84-4E2A-81B3-7E3A3B27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6C9-B4B8-493E-A881-3A808CD8B10E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16B97B-A12C-4331-8A17-A47A3F68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2E5650-BF85-42F4-A173-91C8B129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38D2-CB48-49DE-9121-D08545E3A1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578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396" y="4814613"/>
            <a:ext cx="8455205" cy="97658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579473"/>
                </a:solidFill>
              </a:defRPr>
            </a:lvl1pPr>
          </a:lstStyle>
          <a:p>
            <a:r>
              <a:rPr lang="es-ES_tradnl" dirty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396" y="5903740"/>
            <a:ext cx="8455205" cy="4241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Ponente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6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8630F4-F835-4AB2-B3F0-586F65E5B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FFDF46-62B5-4B26-98B1-D34D89473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DAF4D-CD0D-46D1-AD61-D905E5D72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3E025-203D-4A23-85B1-9280C69D611C}" type="slidenum">
              <a:rPr lang="es-ES_tradnl" altLang="es-ES"/>
              <a:pPr/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71663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7C02D1-CA71-4549-8BFB-769DA3663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23F2F2-7384-4BC5-9DBE-F5B3088B1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BADF85-CC9D-4895-AE40-591727851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4E3B1-E383-4948-B727-9227786B168F}" type="slidenum">
              <a:rPr lang="es-ES_tradnl" altLang="es-ES"/>
              <a:pPr/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7336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453FC5-3FC6-4F2E-990D-90C62772D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2B2E71-68AC-4710-BD11-DB73B8EE3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AE42A3-0AED-4DFD-84AF-8649D0CFD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1510C-621C-45F4-973C-1B22CD8D42FF}" type="slidenum">
              <a:rPr lang="es-ES_tradnl" altLang="es-ES"/>
              <a:pPr/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6523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DA27F-0B25-4F6B-B103-C857EAE74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3CF741-CF37-43EF-AAB9-E93272043F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6E36B2-FE6F-43CC-96B0-99660F5912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9F212-C64D-4696-AB11-EAFF4A6122BF}" type="slidenum">
              <a:rPr lang="es-ES_tradnl" altLang="es-ES"/>
              <a:pPr/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0801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61196A-14DF-4CB5-9FD3-B062279E3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4A31BD-A1CA-4C66-9EA9-2B58F3D6E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AB7068-741B-425A-B40C-0BE83121C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B8A9F-8FDE-42FE-8E0E-CD77F0605BC8}" type="slidenum">
              <a:rPr lang="es-ES_tradnl" altLang="es-ES"/>
              <a:pPr/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85671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E9C4CC-5C2A-4E48-A74C-5C7134764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D2065A-4B0A-4605-B514-2B15812790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D6FD5E-D59C-4DA2-8768-25B6A9B27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8C5EC-2D01-4538-8067-522F3CC45E96}" type="slidenum">
              <a:rPr lang="es-ES_tradnl" altLang="es-ES"/>
              <a:pPr/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4842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C15D48-36BB-43CC-BFF1-6E118288C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6288B0-BAAC-4680-8A83-10FB142A0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1A3C55-C28B-4612-87B8-49C52743EA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C29DE-3BA8-405C-83C1-FBAD4B318900}" type="slidenum">
              <a:rPr lang="es-ES_tradnl" altLang="es-ES"/>
              <a:pPr/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9786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C2348-70E5-4F45-A7FE-3F317D58E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9F6ABD-FEC7-4290-9206-ACE8C9B80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792105-46B5-47B0-8056-884466EE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6C9-B4B8-493E-A881-3A808CD8B10E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18022E-7FFA-46E2-B886-824E9CCE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9D22DD-8405-41D2-AD63-DB37A4BD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38D2-CB48-49DE-9121-D08545E3A1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365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5D2A2F-6205-423A-9C32-09EFDC9C9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B29EF6-04AD-4967-9FEE-4CA932C27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35B43-44D0-4085-8354-84803B7BB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8935E-A6EA-4681-8881-022C0FB9EC49}" type="slidenum">
              <a:rPr lang="es-ES_tradnl" altLang="es-ES"/>
              <a:pPr/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96926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8CDF7-1105-4DD2-B853-8CE5D582D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7A40-A728-4F6A-8AD0-5C7C70496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D852C-3C9A-459B-953C-17FBEE323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E451D-1B6C-445C-86AF-FFA74560C095}" type="slidenum">
              <a:rPr lang="es-ES_tradnl" altLang="es-ES"/>
              <a:pPr/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49759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F6496A-B5A7-4657-9EB5-E7E0BE5ED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04DFA4-0235-4FC1-82A1-AB7D9ACC8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1B5F2C-2623-4DA3-86B9-F9C7F873C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82ECC-9122-4B42-ADA0-500934953B9E}" type="slidenum">
              <a:rPr lang="es-ES_tradnl" altLang="es-ES"/>
              <a:pPr/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9541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2F976F-7F72-4F89-9A60-D4A38F7EE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AC4670-6D34-43BE-AAEF-2980669408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05AA45-B94A-4931-99F7-1856CA29B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C3D52-F20D-4431-9954-58534BFD3F25}" type="slidenum">
              <a:rPr lang="es-ES_tradnl" altLang="es-ES"/>
              <a:pPr/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188014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66104" indent="-366104">
              <a:lnSpc>
                <a:spcPct val="120000"/>
              </a:lnSpc>
              <a:spcBef>
                <a:spcPts val="3234"/>
              </a:spcBef>
              <a:defRPr sz="3234"/>
            </a:lvl1pPr>
            <a:lvl2pPr marL="732208" indent="-366104">
              <a:lnSpc>
                <a:spcPct val="120000"/>
              </a:lnSpc>
              <a:spcBef>
                <a:spcPts val="3234"/>
              </a:spcBef>
              <a:defRPr sz="3234"/>
            </a:lvl2pPr>
            <a:lvl3pPr marL="1098313" indent="-366104">
              <a:lnSpc>
                <a:spcPct val="120000"/>
              </a:lnSpc>
              <a:spcBef>
                <a:spcPts val="3234"/>
              </a:spcBef>
              <a:defRPr sz="3234"/>
            </a:lvl3pPr>
            <a:lvl4pPr marL="1464417" indent="-366104">
              <a:lnSpc>
                <a:spcPct val="120000"/>
              </a:lnSpc>
              <a:spcBef>
                <a:spcPts val="3234"/>
              </a:spcBef>
              <a:defRPr sz="3234"/>
            </a:lvl4pPr>
            <a:lvl5pPr marL="1830521" indent="-366104">
              <a:lnSpc>
                <a:spcPct val="120000"/>
              </a:lnSpc>
              <a:spcBef>
                <a:spcPts val="3234"/>
              </a:spcBef>
              <a:defRPr sz="3234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58">
            <a:extLst>
              <a:ext uri="{FF2B5EF4-FFF2-40B4-BE49-F238E27FC236}">
                <a16:creationId xmlns:a16="http://schemas.microsoft.com/office/drawing/2014/main" id="{7FF5BF18-6AF7-41D9-992F-BACB782A5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8DD375-12A3-47AC-BF0D-05E11C4E88DE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0782701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945A8-CD05-482F-9DD9-DAA5CC87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D2D4D7-7E35-43F9-9E95-097D2320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B4BFBB-322C-4B13-9640-B88C3882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6C9-B4B8-493E-A881-3A808CD8B10E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F6BED-7538-46E3-BDA8-02D7322E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ACCB8C-ECFB-40D4-A7AE-2F95F60F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38D2-CB48-49DE-9121-D08545E3A1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28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64CFE-7A53-4DA9-B387-C8D733CF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9BF77E-D51A-4A0A-9A1F-55828545B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982599-34F9-427B-B3D0-F25099BD2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310095-9D9C-4E0D-A96F-15811BA4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6C9-B4B8-493E-A881-3A808CD8B10E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AB96AA-C8D8-4569-BBB0-71996980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D61223-D099-4A15-ABDE-DD51E077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38D2-CB48-49DE-9121-D08545E3A1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7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F76BF-7561-42AC-B9C5-5696FE1C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366118-E01A-42F7-96B4-99C96BF65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ED9BC2-FF31-4E75-9C37-1F99BC025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751366-75B2-43C2-A900-7F0A720F3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5BCF3A-E6FC-45C2-A452-DA1FC9FE2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75364D-10D1-451F-A2A0-3929B8AD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6C9-B4B8-493E-A881-3A808CD8B10E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DC7F9D-F22E-4B5F-9C02-CAB2FF4F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BC23DD-066B-4681-9C22-94D216AF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38D2-CB48-49DE-9121-D08545E3A1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08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4A05B-21CC-4EF5-928F-180CA282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9FF0B3-582E-4CB8-906B-962D781B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6C9-B4B8-493E-A881-3A808CD8B10E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364F0B-1D38-4A46-A66D-A3A1CE5A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529069-14EE-4F21-BC6E-7A7D9D92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38D2-CB48-49DE-9121-D08545E3A1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78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48EDE0-CDB8-45FC-A962-3ED6CCF9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6C9-B4B8-493E-A881-3A808CD8B10E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789B60-35BF-43A3-9E11-390C39CB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C30687-CA17-4438-ABF4-D922934F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38D2-CB48-49DE-9121-D08545E3A1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47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70724-28F6-4CED-B485-A2855DA4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482934-D36F-4DD1-8053-C4BA1E8B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D95F98-ECD0-4475-9150-3702C7374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24C7AC-6AAD-45E3-9790-C8EF9755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6C9-B4B8-493E-A881-3A808CD8B10E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1D34D4-46AA-4084-BC7F-110941BB3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D90D6B-4B03-41C6-AD97-7F089900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38D2-CB48-49DE-9121-D08545E3A1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89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BBCF8-D646-4F22-94DC-2A883ECC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95EB6F6-039B-4605-B19D-E868F9099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070785-A1D6-495E-94CE-949F0B92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11726C-1539-4ED1-9AC0-681F53A3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6C9-B4B8-493E-A881-3A808CD8B10E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BD3AF3-E7CA-4060-94E1-EC5808E5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2D1F81-5249-4B5A-B3DD-C8370633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38D2-CB48-49DE-9121-D08545E3A1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17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947D29-AFF2-4F99-9A6D-F90FDEAA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AF0FEF-3E7A-4AE2-9591-9368745FD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5BF524-16FD-47F3-B40E-D7B3B5A85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F6C9-B4B8-493E-A881-3A808CD8B10E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C1253F-34B3-4A85-BFF4-506036FE1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0EFF7D-21E0-4707-A676-5A2FCD7FC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038D2-CB48-49DE-9121-D08545E3A1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99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FCA036C-0AE8-9444-8B12-B1F1584090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88200" y="1123753"/>
            <a:ext cx="5703801" cy="41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C2EF635-2D2B-437F-AD0F-3808756D6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título del patrón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B356972-A6EA-4767-A946-FAFEBBE1E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F9C081-3753-471A-88B0-2A386D4EB9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F3844B-549A-40EC-8AEB-E27AE973AD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051DEA-035C-42DC-902A-5D1ED85335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5727938-26D8-4F49-968D-933EC0520D24}" type="slidenum">
              <a:rPr lang="es-ES_tradnl" altLang="es-ES"/>
              <a:pPr/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5296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822F370-6E42-44E6-9BBD-D6E2596C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1" y="4919008"/>
            <a:ext cx="12196071" cy="2151089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90B7A73-5CE5-48F0-B4DB-B25D6F72DD95}"/>
              </a:ext>
            </a:extLst>
          </p:cNvPr>
          <p:cNvSpPr txBox="1"/>
          <p:nvPr/>
        </p:nvSpPr>
        <p:spPr>
          <a:xfrm>
            <a:off x="1825345" y="1525648"/>
            <a:ext cx="8541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1"/>
                </a:solidFill>
              </a:rPr>
              <a:t>Precision medicine in Colorectal Cancer in the Youth. Risk factors and population in risk</a:t>
            </a:r>
            <a:r>
              <a:rPr lang="es-ES" sz="4000" b="1" i="1" dirty="0">
                <a:solidFill>
                  <a:srgbClr val="006666"/>
                </a:solidFill>
              </a:rPr>
              <a:t>.</a:t>
            </a:r>
            <a:endParaRPr lang="es-ES" sz="135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7415FCE-1115-4388-8361-756CCF636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795" y="5332352"/>
            <a:ext cx="7272338" cy="11509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s-ES" altLang="es-ES" sz="2000" b="1" kern="0" dirty="0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Dr. JOSÉ PEREA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es-ES" sz="1600" kern="0" dirty="0" err="1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Institute</a:t>
            </a:r>
            <a:r>
              <a:rPr lang="es-ES" altLang="es-ES" sz="1600" kern="0" dirty="0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 </a:t>
            </a:r>
            <a:r>
              <a:rPr lang="es-ES" altLang="es-ES" sz="1600" kern="0" dirty="0" err="1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of</a:t>
            </a:r>
            <a:r>
              <a:rPr lang="es-ES" altLang="es-ES" sz="1600" kern="0" dirty="0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 </a:t>
            </a:r>
            <a:r>
              <a:rPr lang="es-ES" altLang="es-ES" sz="1600" kern="0" dirty="0" err="1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Biomedical</a:t>
            </a:r>
            <a:r>
              <a:rPr lang="es-ES" altLang="es-ES" sz="1600" kern="0" dirty="0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 </a:t>
            </a:r>
            <a:r>
              <a:rPr lang="es-ES" altLang="es-ES" sz="1600" kern="0" dirty="0" err="1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Research</a:t>
            </a:r>
            <a:r>
              <a:rPr lang="es-ES" altLang="es-ES" sz="1600" kern="0" dirty="0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 </a:t>
            </a:r>
            <a:r>
              <a:rPr lang="es-ES" altLang="es-ES" sz="1600" kern="0" dirty="0" err="1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of</a:t>
            </a:r>
            <a:r>
              <a:rPr lang="es-ES" altLang="es-ES" sz="1600" kern="0" dirty="0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 Salamanca.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es-ES" sz="1600" kern="0" dirty="0" err="1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Surgery</a:t>
            </a:r>
            <a:r>
              <a:rPr lang="es-ES" altLang="es-ES" sz="1600" kern="0" dirty="0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 </a:t>
            </a:r>
            <a:r>
              <a:rPr lang="es-ES" altLang="es-ES" sz="1600" kern="0" dirty="0" err="1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Department</a:t>
            </a:r>
            <a:r>
              <a:rPr lang="es-ES" altLang="es-ES" sz="1600" kern="0" dirty="0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. </a:t>
            </a:r>
            <a:r>
              <a:rPr lang="es-ES" altLang="es-ES" sz="1600" kern="0" dirty="0" err="1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Vithas</a:t>
            </a:r>
            <a:r>
              <a:rPr lang="es-ES" altLang="es-ES" sz="1600" kern="0" dirty="0">
                <a:solidFill>
                  <a:schemeClr val="bg1"/>
                </a:solidFill>
                <a:latin typeface="Corbel" panose="020B0503020204020204" pitchFamily="34" charset="0"/>
                <a:cs typeface="Segoe UI" panose="020B0502040204020203" pitchFamily="34" charset="0"/>
              </a:rPr>
              <a:t> Arturo Soria Hospital, Madrid. SPAIN. 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altLang="es-ES" sz="1200" kern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65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53451" y="964465"/>
            <a:ext cx="11111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component potentially preventable by early screening for FH in early-onset CRC is still uncertain, and a recent study conducted in the </a:t>
            </a:r>
            <a:r>
              <a:rPr lang="en-US" sz="2400" b="1" dirty="0"/>
              <a:t>US suggests that up to 16% of cases could be prevented</a:t>
            </a:r>
            <a:r>
              <a:rPr lang="en-US" sz="2400" dirty="0"/>
              <a:t> if current  US screening guidelines were followed.</a:t>
            </a:r>
            <a:endParaRPr lang="es-ES" sz="2400" dirty="0"/>
          </a:p>
        </p:txBody>
      </p:sp>
      <p:sp>
        <p:nvSpPr>
          <p:cNvPr id="12" name="11 Rectángulo"/>
          <p:cNvSpPr/>
          <p:nvPr/>
        </p:nvSpPr>
        <p:spPr>
          <a:xfrm>
            <a:off x="2063552" y="5637246"/>
            <a:ext cx="765651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We sought to explore the proportion of preventable EOCRC due to FH following the ESGE guidelines</a:t>
            </a:r>
            <a:endParaRPr lang="es-ES" sz="24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40162" t="39656" r="17904" b="26911"/>
          <a:stretch>
            <a:fillRect/>
          </a:stretch>
        </p:blipFill>
        <p:spPr bwMode="auto">
          <a:xfrm>
            <a:off x="3695733" y="2564905"/>
            <a:ext cx="4608512" cy="293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9078648" y="6570742"/>
            <a:ext cx="311335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67" dirty="0" err="1"/>
              <a:t>Stanich</a:t>
            </a:r>
            <a:r>
              <a:rPr lang="es-ES" sz="1067" dirty="0"/>
              <a:t> et al, </a:t>
            </a:r>
            <a:r>
              <a:rPr lang="es-ES" sz="1067" dirty="0" err="1"/>
              <a:t>Gastroenterology</a:t>
            </a:r>
            <a:r>
              <a:rPr lang="es-ES" sz="1067" dirty="0"/>
              <a:t> 2021;160:1850–1852</a:t>
            </a:r>
          </a:p>
        </p:txBody>
      </p:sp>
      <p:sp>
        <p:nvSpPr>
          <p:cNvPr id="14" name="13 Abrir llave"/>
          <p:cNvSpPr/>
          <p:nvPr/>
        </p:nvSpPr>
        <p:spPr>
          <a:xfrm rot="16200000">
            <a:off x="5211497" y="3216573"/>
            <a:ext cx="188967" cy="234812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5" name="14 CuadroTexto"/>
          <p:cNvSpPr txBox="1"/>
          <p:nvPr/>
        </p:nvSpPr>
        <p:spPr>
          <a:xfrm>
            <a:off x="3983766" y="4485118"/>
            <a:ext cx="2784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45 % </a:t>
            </a:r>
            <a:r>
              <a:rPr lang="es-ES" sz="1600" dirty="0" err="1"/>
              <a:t>Potentially</a:t>
            </a:r>
            <a:r>
              <a:rPr lang="es-ES" sz="1600" dirty="0"/>
              <a:t> </a:t>
            </a:r>
            <a:r>
              <a:rPr lang="es-ES" sz="1600" dirty="0" err="1"/>
              <a:t>preventable</a:t>
            </a:r>
            <a:endParaRPr lang="es-ES" sz="1600" dirty="0"/>
          </a:p>
        </p:txBody>
      </p:sp>
      <p:sp>
        <p:nvSpPr>
          <p:cNvPr id="16" name="15 Abrir llave"/>
          <p:cNvSpPr/>
          <p:nvPr/>
        </p:nvSpPr>
        <p:spPr>
          <a:xfrm rot="16200000">
            <a:off x="5279909" y="3669027"/>
            <a:ext cx="288032" cy="268829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7" name="16 CuadroTexto"/>
          <p:cNvSpPr txBox="1"/>
          <p:nvPr/>
        </p:nvSpPr>
        <p:spPr>
          <a:xfrm>
            <a:off x="3983765" y="5061182"/>
            <a:ext cx="2688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53.6 % </a:t>
            </a:r>
            <a:r>
              <a:rPr lang="es-ES" sz="1600" dirty="0" err="1"/>
              <a:t>Early</a:t>
            </a:r>
            <a:r>
              <a:rPr lang="es-ES" sz="1600" dirty="0"/>
              <a:t> diagnosis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49184C6-7877-C54C-AAC8-47BBA69924B6}"/>
              </a:ext>
            </a:extLst>
          </p:cNvPr>
          <p:cNvSpPr txBox="1"/>
          <p:nvPr/>
        </p:nvSpPr>
        <p:spPr>
          <a:xfrm>
            <a:off x="9030452" y="3401667"/>
            <a:ext cx="2927917" cy="912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33" b="1" dirty="0" err="1"/>
              <a:t>Potentially</a:t>
            </a:r>
            <a:r>
              <a:rPr lang="es-ES" sz="1333" b="1" dirty="0"/>
              <a:t> </a:t>
            </a:r>
            <a:r>
              <a:rPr lang="es-ES" sz="1333" b="1" dirty="0" err="1"/>
              <a:t>prevented</a:t>
            </a:r>
            <a:r>
              <a:rPr lang="es-ES" sz="1333" b="1" dirty="0"/>
              <a:t>: </a:t>
            </a:r>
          </a:p>
          <a:p>
            <a:r>
              <a:rPr lang="es-ES" sz="1333" dirty="0" err="1"/>
              <a:t>colonoscopy</a:t>
            </a:r>
            <a:r>
              <a:rPr lang="es-ES" sz="1333" dirty="0"/>
              <a:t> </a:t>
            </a:r>
            <a:r>
              <a:rPr lang="es-ES" sz="1333" dirty="0" err="1"/>
              <a:t>performed</a:t>
            </a:r>
            <a:r>
              <a:rPr lang="es-ES" sz="1333" dirty="0"/>
              <a:t> &gt;5 </a:t>
            </a:r>
            <a:r>
              <a:rPr lang="es-ES" sz="1333" dirty="0" err="1"/>
              <a:t>years</a:t>
            </a:r>
            <a:r>
              <a:rPr lang="es-ES" sz="1333" dirty="0"/>
              <a:t> </a:t>
            </a:r>
            <a:r>
              <a:rPr lang="es-ES" sz="1333" dirty="0" err="1"/>
              <a:t>earlier</a:t>
            </a:r>
            <a:endParaRPr lang="es-ES" sz="1333" dirty="0"/>
          </a:p>
          <a:p>
            <a:r>
              <a:rPr lang="es-ES" sz="1333" b="1" dirty="0" err="1"/>
              <a:t>Early</a:t>
            </a:r>
            <a:r>
              <a:rPr lang="es-ES" sz="1333" b="1" dirty="0"/>
              <a:t> diagnosis: </a:t>
            </a:r>
          </a:p>
          <a:p>
            <a:r>
              <a:rPr lang="es-ES" sz="1333" dirty="0" err="1"/>
              <a:t>Colonoscopy</a:t>
            </a:r>
            <a:r>
              <a:rPr lang="es-ES" sz="1333" dirty="0"/>
              <a:t> </a:t>
            </a:r>
            <a:r>
              <a:rPr lang="es-ES" sz="1333" dirty="0" err="1"/>
              <a:t>performed</a:t>
            </a:r>
            <a:r>
              <a:rPr lang="es-ES" sz="1333" dirty="0"/>
              <a:t> &gt;1 </a:t>
            </a:r>
            <a:r>
              <a:rPr lang="es-ES" sz="1333" dirty="0" err="1"/>
              <a:t>year</a:t>
            </a:r>
            <a:r>
              <a:rPr lang="es-ES" sz="1333" dirty="0"/>
              <a:t> </a:t>
            </a:r>
            <a:r>
              <a:rPr lang="es-ES" sz="1333" dirty="0" err="1"/>
              <a:t>earlier</a:t>
            </a:r>
            <a:r>
              <a:rPr lang="es-ES" sz="1333" dirty="0"/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EC4C825-F237-4A4E-B6AE-A5D012CC7018}"/>
              </a:ext>
            </a:extLst>
          </p:cNvPr>
          <p:cNvSpPr txBox="1"/>
          <p:nvPr/>
        </p:nvSpPr>
        <p:spPr>
          <a:xfrm>
            <a:off x="820935" y="164245"/>
            <a:ext cx="10843684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algn="ctr" defTabSz="1219170">
              <a:defRPr/>
            </a:pPr>
            <a:r>
              <a:rPr lang="es-ES" sz="3200" b="1" kern="0" dirty="0">
                <a:solidFill>
                  <a:srgbClr val="0000FF"/>
                </a:solidFill>
                <a:latin typeface="Corbel" panose="020B0503020204020204" pitchFamily="34" charset="0"/>
              </a:rPr>
              <a:t>EOCRC. </a:t>
            </a:r>
            <a:r>
              <a:rPr lang="es-ES" sz="3200" b="1" kern="0" dirty="0" err="1">
                <a:solidFill>
                  <a:prstClr val="black"/>
                </a:solidFill>
                <a:latin typeface="Corbel" panose="020B0503020204020204" pitchFamily="34" charset="0"/>
              </a:rPr>
              <a:t>Disparities</a:t>
            </a:r>
            <a:r>
              <a:rPr lang="es-ES" sz="3200" b="1" kern="0" dirty="0">
                <a:solidFill>
                  <a:prstClr val="black"/>
                </a:solidFill>
                <a:latin typeface="Corbel" panose="020B0503020204020204" pitchFamily="34" charset="0"/>
              </a:rPr>
              <a:t> in screening and </a:t>
            </a:r>
            <a:r>
              <a:rPr lang="es-ES" sz="3200" b="1" kern="0" dirty="0" err="1">
                <a:solidFill>
                  <a:prstClr val="black"/>
                </a:solidFill>
                <a:latin typeface="Corbel" panose="020B0503020204020204" pitchFamily="34" charset="0"/>
              </a:rPr>
              <a:t>prevention</a:t>
            </a:r>
            <a:r>
              <a:rPr lang="es-ES" sz="3200" b="1" kern="0" dirty="0">
                <a:solidFill>
                  <a:prstClr val="black"/>
                </a:solidFill>
                <a:latin typeface="Corbel" panose="020B0503020204020204" pitchFamily="34" charset="0"/>
              </a:rPr>
              <a:t>.</a:t>
            </a:r>
            <a:r>
              <a:rPr lang="es-ES" sz="3200" b="1" kern="0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endParaRPr lang="es-ES" sz="3200" b="1" kern="0" dirty="0">
              <a:solidFill>
                <a:prstClr val="white">
                  <a:lumMod val="50000"/>
                </a:prstClr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425605"/>
              </p:ext>
            </p:extLst>
          </p:nvPr>
        </p:nvGraphicFramePr>
        <p:xfrm>
          <a:off x="335361" y="1508787"/>
          <a:ext cx="5088566" cy="3657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63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Total</a:t>
                      </a:r>
                      <a:r>
                        <a:rPr lang="es-ES" sz="1600" baseline="0" dirty="0"/>
                        <a:t> (%)</a:t>
                      </a:r>
                      <a:endParaRPr lang="es-E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Mean </a:t>
                      </a:r>
                      <a:r>
                        <a:rPr lang="es-ES" sz="1600" dirty="0" err="1"/>
                        <a:t>age</a:t>
                      </a:r>
                      <a:r>
                        <a:rPr lang="es-ES" sz="1600" dirty="0"/>
                        <a:t> of CCR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s-ES" sz="1600" dirty="0"/>
                        <a:t>Total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846 (100%)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41.7 (</a:t>
                      </a:r>
                      <a:r>
                        <a:rPr lang="es-ES" sz="1600" kern="1200" dirty="0"/>
                        <a:t>±</a:t>
                      </a:r>
                      <a:r>
                        <a:rPr lang="es-ES" sz="1600" dirty="0"/>
                        <a:t>6.56)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s-ES" sz="1600" u="none" dirty="0" err="1"/>
                        <a:t>Gender</a:t>
                      </a:r>
                      <a:r>
                        <a:rPr lang="es-ES" sz="1600" u="none" dirty="0"/>
                        <a:t> (</a:t>
                      </a:r>
                      <a:r>
                        <a:rPr lang="es-ES" sz="1600" u="none" dirty="0" err="1"/>
                        <a:t>Female</a:t>
                      </a:r>
                      <a:r>
                        <a:rPr lang="es-ES" sz="1600" u="none" dirty="0"/>
                        <a:t>/</a:t>
                      </a:r>
                      <a:r>
                        <a:rPr lang="es-ES" sz="1600" u="none" dirty="0" err="1"/>
                        <a:t>Male</a:t>
                      </a:r>
                      <a:r>
                        <a:rPr lang="es-ES" sz="1600" u="none" dirty="0"/>
                        <a:t>)</a:t>
                      </a:r>
                      <a:endParaRPr lang="es-ES" sz="1600" b="0" u="none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403(47.6%)/443(52.4%)</a:t>
                      </a:r>
                      <a:r>
                        <a:rPr lang="es-ES" sz="1600" baseline="0" dirty="0"/>
                        <a:t> </a:t>
                      </a:r>
                      <a:endParaRPr lang="es-E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s-ES" sz="1600" u="sng" dirty="0" err="1"/>
                        <a:t>Family</a:t>
                      </a:r>
                      <a:r>
                        <a:rPr lang="es-ES" sz="1600" u="sng" dirty="0"/>
                        <a:t> </a:t>
                      </a:r>
                      <a:r>
                        <a:rPr lang="es-ES" sz="1600" u="sng" dirty="0" err="1"/>
                        <a:t>History</a:t>
                      </a:r>
                      <a:endParaRPr lang="es-ES" sz="1600" b="1" u="sng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250(29.5%)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41.2 (</a:t>
                      </a:r>
                      <a:r>
                        <a:rPr lang="es-ES" sz="1600" kern="1200" dirty="0"/>
                        <a:t>±</a:t>
                      </a:r>
                      <a:r>
                        <a:rPr lang="es-ES" sz="1600" dirty="0"/>
                        <a:t>2.12)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s-ES" sz="1600" kern="1200" dirty="0"/>
                        <a:t>≥ 1 </a:t>
                      </a:r>
                      <a:r>
                        <a:rPr lang="en-US" sz="1600" kern="1200" dirty="0"/>
                        <a:t>FDR</a:t>
                      </a:r>
                      <a:endParaRPr lang="es-E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131(15.4%)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59.6</a:t>
                      </a:r>
                      <a:r>
                        <a:rPr lang="es-ES" sz="1600" baseline="0" dirty="0"/>
                        <a:t> (</a:t>
                      </a:r>
                      <a:r>
                        <a:rPr lang="es-ES" sz="1600" kern="1200" dirty="0"/>
                        <a:t>±13.2</a:t>
                      </a:r>
                      <a:r>
                        <a:rPr lang="es-ES" sz="1600" baseline="0" dirty="0"/>
                        <a:t>)</a:t>
                      </a:r>
                      <a:endParaRPr lang="es-E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s-ES" sz="1600" kern="1200" dirty="0"/>
                        <a:t>≥ 1 </a:t>
                      </a:r>
                      <a:r>
                        <a:rPr lang="en-US" sz="1600" kern="1200" dirty="0"/>
                        <a:t>FDR </a:t>
                      </a:r>
                      <a:r>
                        <a:rPr lang="es-ES" sz="1600" kern="1200" dirty="0"/>
                        <a:t>&lt; 50 </a:t>
                      </a:r>
                      <a:r>
                        <a:rPr lang="es-ES" sz="1600" kern="1200" dirty="0" err="1"/>
                        <a:t>years</a:t>
                      </a:r>
                      <a:endParaRPr lang="es-E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25 (2.9%)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38.9 (</a:t>
                      </a:r>
                      <a:r>
                        <a:rPr lang="es-ES" sz="1600" kern="1200" dirty="0"/>
                        <a:t>±9.7)</a:t>
                      </a:r>
                      <a:endParaRPr lang="es-E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/>
                        <a:t>≥ 2 </a:t>
                      </a:r>
                      <a:r>
                        <a:rPr lang="en-US" sz="1600" kern="1200" dirty="0"/>
                        <a:t>FDR</a:t>
                      </a:r>
                      <a:endParaRPr lang="es-E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16 (1.9%)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43.25(</a:t>
                      </a:r>
                      <a:r>
                        <a:rPr lang="es-ES" sz="1600" kern="1200" dirty="0"/>
                        <a:t>± 14.4)</a:t>
                      </a:r>
                      <a:endParaRPr lang="es-E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/>
                        <a:t>≥ 1 </a:t>
                      </a:r>
                      <a:r>
                        <a:rPr lang="en-US" sz="1600" kern="1200" dirty="0"/>
                        <a:t>FDR </a:t>
                      </a:r>
                      <a:r>
                        <a:rPr lang="es-ES" sz="1600" kern="1200" dirty="0"/>
                        <a:t>&lt; 50 </a:t>
                      </a:r>
                      <a:r>
                        <a:rPr lang="es-ES" sz="1600" kern="1200" dirty="0" err="1"/>
                        <a:t>years</a:t>
                      </a:r>
                      <a:r>
                        <a:rPr lang="es-ES" sz="1600" kern="1200" dirty="0"/>
                        <a:t> </a:t>
                      </a:r>
                      <a:r>
                        <a:rPr lang="es-ES" sz="1600" kern="1200" dirty="0" err="1"/>
                        <a:t>or</a:t>
                      </a:r>
                      <a:r>
                        <a:rPr lang="es-ES" sz="1600" dirty="0"/>
                        <a:t> </a:t>
                      </a:r>
                      <a:r>
                        <a:rPr lang="es-ES" sz="1600" kern="1200" dirty="0"/>
                        <a:t>≥ 2 </a:t>
                      </a:r>
                      <a:r>
                        <a:rPr lang="en-US" sz="1600" kern="1200" dirty="0"/>
                        <a:t>FDR</a:t>
                      </a:r>
                      <a:endParaRPr lang="es-E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39 (4.6%)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40.45</a:t>
                      </a:r>
                      <a:r>
                        <a:rPr lang="es-ES" sz="1600" baseline="0" dirty="0"/>
                        <a:t> (</a:t>
                      </a:r>
                      <a:r>
                        <a:rPr lang="es-ES" sz="1600" kern="1200" dirty="0"/>
                        <a:t>±7.01</a:t>
                      </a:r>
                      <a:r>
                        <a:rPr lang="es-ES" sz="1600" baseline="0" dirty="0"/>
                        <a:t>)</a:t>
                      </a:r>
                      <a:endParaRPr lang="es-E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9" name="18 Imagen" descr="amor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5947" y="1700808"/>
            <a:ext cx="6356919" cy="3264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65841" y="4374359"/>
            <a:ext cx="1219200" cy="1315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A248D7-D922-4458-A87C-89A7CF811B38}"/>
              </a:ext>
            </a:extLst>
          </p:cNvPr>
          <p:cNvSpPr txBox="1"/>
          <p:nvPr/>
        </p:nvSpPr>
        <p:spPr>
          <a:xfrm>
            <a:off x="815414" y="140195"/>
            <a:ext cx="108436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00FF"/>
                </a:solidFill>
                <a:latin typeface="Corbel" panose="020B0503020204020204" pitchFamily="34" charset="0"/>
              </a:rPr>
              <a:t>EOCRC. </a:t>
            </a:r>
            <a:r>
              <a:rPr lang="es-ES" sz="3200" b="1" dirty="0" err="1">
                <a:latin typeface="Corbel" panose="020B0503020204020204" pitchFamily="34" charset="0"/>
              </a:rPr>
              <a:t>Disparities</a:t>
            </a:r>
            <a:r>
              <a:rPr lang="es-ES" sz="3200" b="1" dirty="0">
                <a:latin typeface="Corbel" panose="020B0503020204020204" pitchFamily="34" charset="0"/>
              </a:rPr>
              <a:t> in screening and </a:t>
            </a:r>
            <a:r>
              <a:rPr lang="es-ES" sz="3200" b="1" dirty="0" err="1">
                <a:latin typeface="Corbel" panose="020B0503020204020204" pitchFamily="34" charset="0"/>
              </a:rPr>
              <a:t>prevention</a:t>
            </a:r>
            <a:r>
              <a:rPr lang="es-ES" sz="3200" b="1" dirty="0">
                <a:latin typeface="Corbel" panose="020B0503020204020204" pitchFamily="34" charset="0"/>
              </a:rPr>
              <a:t>.</a:t>
            </a:r>
            <a:r>
              <a:rPr lang="es-ES" sz="32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" name="27 CuadroTexto">
            <a:extLst>
              <a:ext uri="{FF2B5EF4-FFF2-40B4-BE49-F238E27FC236}">
                <a16:creationId xmlns:a16="http://schemas.microsoft.com/office/drawing/2014/main" id="{EC1BEE78-77AD-43CF-A187-90EC3846D606}"/>
              </a:ext>
            </a:extLst>
          </p:cNvPr>
          <p:cNvSpPr txBox="1"/>
          <p:nvPr/>
        </p:nvSpPr>
        <p:spPr>
          <a:xfrm>
            <a:off x="8805432" y="6288608"/>
            <a:ext cx="285366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67" dirty="0"/>
              <a:t>Daca MA et al. </a:t>
            </a:r>
            <a:r>
              <a:rPr lang="es-ES" sz="1067" dirty="0" err="1"/>
              <a:t>Gastroenterology</a:t>
            </a:r>
            <a:r>
              <a:rPr lang="es-ES" sz="1067" dirty="0"/>
              <a:t>. </a:t>
            </a:r>
            <a:r>
              <a:rPr lang="es-ES" sz="1067" dirty="0" err="1"/>
              <a:t>Under</a:t>
            </a:r>
            <a:r>
              <a:rPr lang="es-ES" sz="1067" dirty="0"/>
              <a:t> </a:t>
            </a:r>
            <a:r>
              <a:rPr lang="es-ES" sz="1067" dirty="0" err="1"/>
              <a:t>review</a:t>
            </a:r>
            <a:r>
              <a:rPr lang="es-ES" sz="1067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FA1695-C33A-4C85-BD15-671BF68D9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869" y="926843"/>
            <a:ext cx="4748827" cy="4748827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AF29B23-8D82-4EB8-A94E-C70FC3604763}"/>
              </a:ext>
            </a:extLst>
          </p:cNvPr>
          <p:cNvCxnSpPr/>
          <p:nvPr/>
        </p:nvCxnSpPr>
        <p:spPr>
          <a:xfrm flipH="1">
            <a:off x="3701838" y="3301256"/>
            <a:ext cx="28366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99E39BF1-7BF4-451A-9E7E-3E399AF79511}"/>
              </a:ext>
            </a:extLst>
          </p:cNvPr>
          <p:cNvSpPr/>
          <p:nvPr/>
        </p:nvSpPr>
        <p:spPr>
          <a:xfrm>
            <a:off x="1150371" y="2875935"/>
            <a:ext cx="2536723" cy="870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SCREENING</a:t>
            </a:r>
          </a:p>
        </p:txBody>
      </p:sp>
      <p:sp>
        <p:nvSpPr>
          <p:cNvPr id="10" name="Símbolo &quot;No permitido&quot; 9">
            <a:extLst>
              <a:ext uri="{FF2B5EF4-FFF2-40B4-BE49-F238E27FC236}">
                <a16:creationId xmlns:a16="http://schemas.microsoft.com/office/drawing/2014/main" id="{1DC2F7AE-ED99-42F7-9A53-CA88E4689E2D}"/>
              </a:ext>
            </a:extLst>
          </p:cNvPr>
          <p:cNvSpPr/>
          <p:nvPr/>
        </p:nvSpPr>
        <p:spPr>
          <a:xfrm>
            <a:off x="1150371" y="2212262"/>
            <a:ext cx="2536723" cy="2212257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D71EA77-DA99-4E58-83CD-126588E11835}"/>
              </a:ext>
            </a:extLst>
          </p:cNvPr>
          <p:cNvSpPr/>
          <p:nvPr/>
        </p:nvSpPr>
        <p:spPr>
          <a:xfrm>
            <a:off x="6961237" y="3333132"/>
            <a:ext cx="1120878" cy="943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3759432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C2802F9-32DB-4E75-8221-6B213EC03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006" y="1299381"/>
            <a:ext cx="9939988" cy="4345743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BC54ADB-56C1-45F4-85C2-CED3B4D9F07F}"/>
              </a:ext>
            </a:extLst>
          </p:cNvPr>
          <p:cNvSpPr txBox="1"/>
          <p:nvPr/>
        </p:nvSpPr>
        <p:spPr>
          <a:xfrm>
            <a:off x="8643938" y="6004169"/>
            <a:ext cx="32092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100" i="1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Hofseth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LJ et al. </a:t>
            </a:r>
            <a:r>
              <a:rPr lang="es-ES" sz="1100" i="1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Nat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s-ES" sz="1100" i="1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Rev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s-ES" sz="1100" i="1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Gastroenterol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s-ES" sz="1100" i="1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Hepatol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2020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E2E7C61-2736-4BA1-97E8-D7B0BCC9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2400" b="1" dirty="0" err="1">
                <a:solidFill>
                  <a:schemeClr val="accent1"/>
                </a:solidFill>
              </a:rPr>
              <a:t>Exposome</a:t>
            </a:r>
            <a:r>
              <a:rPr lang="es-ES" sz="2400" b="1" dirty="0">
                <a:solidFill>
                  <a:schemeClr val="accent1"/>
                </a:solidFill>
              </a:rPr>
              <a:t> </a:t>
            </a:r>
            <a:r>
              <a:rPr lang="es-ES" sz="2400" b="1" dirty="0" err="1">
                <a:solidFill>
                  <a:schemeClr val="accent1"/>
                </a:solidFill>
              </a:rPr>
              <a:t>analysis</a:t>
            </a:r>
            <a:endParaRPr lang="es-E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EA18-DA3F-4B40-8B1D-B1532A36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497909"/>
          </a:xfrm>
        </p:spPr>
        <p:txBody>
          <a:bodyPr>
            <a:normAutofit/>
          </a:bodyPr>
          <a:lstStyle/>
          <a:p>
            <a:r>
              <a:rPr lang="es-ES" sz="2400" b="1" dirty="0" err="1">
                <a:solidFill>
                  <a:schemeClr val="accent1"/>
                </a:solidFill>
              </a:rPr>
              <a:t>Methylome</a:t>
            </a:r>
            <a:r>
              <a:rPr lang="es-ES" sz="2400" b="1" dirty="0">
                <a:solidFill>
                  <a:schemeClr val="accent1"/>
                </a:solidFill>
              </a:rPr>
              <a:t> </a:t>
            </a:r>
            <a:r>
              <a:rPr lang="es-ES" sz="2400" b="1" dirty="0" err="1">
                <a:solidFill>
                  <a:schemeClr val="accent1"/>
                </a:solidFill>
              </a:rPr>
              <a:t>analysis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7CA4D5B-F04E-471F-91DF-850A49AB5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213641"/>
            <a:ext cx="4503096" cy="47905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2C102A-6CB4-4E8E-BBAD-00908F21A764}"/>
              </a:ext>
            </a:extLst>
          </p:cNvPr>
          <p:cNvSpPr txBox="1"/>
          <p:nvPr/>
        </p:nvSpPr>
        <p:spPr>
          <a:xfrm>
            <a:off x="8643938" y="6215187"/>
            <a:ext cx="32092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Joo JE et al. </a:t>
            </a:r>
            <a:r>
              <a:rPr lang="es-ES" sz="1100" i="1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Cancers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2021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C51CBA-0526-4811-BB3A-E432529DD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699" y="1228954"/>
            <a:ext cx="4845698" cy="47752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112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845F6F0-9A0E-4807-9D68-029508C034B3}"/>
              </a:ext>
            </a:extLst>
          </p:cNvPr>
          <p:cNvSpPr/>
          <p:nvPr/>
        </p:nvSpPr>
        <p:spPr>
          <a:xfrm>
            <a:off x="1524000" y="6706696"/>
            <a:ext cx="9144000" cy="82296"/>
          </a:xfrm>
          <a:prstGeom prst="roundRect">
            <a:avLst/>
          </a:prstGeom>
          <a:solidFill>
            <a:srgbClr val="2C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6EB28A8-7560-4C15-A457-C166EB7274B6}"/>
              </a:ext>
            </a:extLst>
          </p:cNvPr>
          <p:cNvSpPr/>
          <p:nvPr/>
        </p:nvSpPr>
        <p:spPr>
          <a:xfrm>
            <a:off x="1523999" y="6780366"/>
            <a:ext cx="9144000" cy="82296"/>
          </a:xfrm>
          <a:prstGeom prst="roundRect">
            <a:avLst/>
          </a:prstGeom>
          <a:solidFill>
            <a:srgbClr val="00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sp>
        <p:nvSpPr>
          <p:cNvPr id="11" name="Rectángulo: esquinas redondeadas 8">
            <a:extLst>
              <a:ext uri="{FF2B5EF4-FFF2-40B4-BE49-F238E27FC236}">
                <a16:creationId xmlns:a16="http://schemas.microsoft.com/office/drawing/2014/main" id="{8E7D1D51-F574-48FE-A57E-E85BA2B6C70E}"/>
              </a:ext>
            </a:extLst>
          </p:cNvPr>
          <p:cNvSpPr/>
          <p:nvPr/>
        </p:nvSpPr>
        <p:spPr>
          <a:xfrm>
            <a:off x="0" y="6706696"/>
            <a:ext cx="12192000" cy="82296"/>
          </a:xfrm>
          <a:prstGeom prst="roundRect">
            <a:avLst/>
          </a:prstGeom>
          <a:solidFill>
            <a:srgbClr val="2C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sp>
        <p:nvSpPr>
          <p:cNvPr id="12" name="Rectángulo: esquinas redondeadas 9">
            <a:extLst>
              <a:ext uri="{FF2B5EF4-FFF2-40B4-BE49-F238E27FC236}">
                <a16:creationId xmlns:a16="http://schemas.microsoft.com/office/drawing/2014/main" id="{F40A4D1C-0FA0-435D-9899-2FFE0405BFA2}"/>
              </a:ext>
            </a:extLst>
          </p:cNvPr>
          <p:cNvSpPr/>
          <p:nvPr/>
        </p:nvSpPr>
        <p:spPr>
          <a:xfrm>
            <a:off x="0" y="6780366"/>
            <a:ext cx="12191999" cy="77634"/>
          </a:xfrm>
          <a:prstGeom prst="roundRect">
            <a:avLst/>
          </a:prstGeom>
          <a:solidFill>
            <a:srgbClr val="00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B37C60-2122-38ED-F493-40FC67311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43" y="469135"/>
            <a:ext cx="8230313" cy="59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00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CB36275-232D-57FC-C57F-4A0166757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08" y="1505138"/>
            <a:ext cx="11716816" cy="45269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07943ED-62D1-2E3D-E38B-735060C9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accent1"/>
                </a:solidFill>
              </a:rPr>
              <a:t>PERSONALISED  SCREENING</a:t>
            </a:r>
          </a:p>
        </p:txBody>
      </p:sp>
    </p:spTree>
    <p:extLst>
      <p:ext uri="{BB962C8B-B14F-4D97-AF65-F5344CB8AC3E}">
        <p14:creationId xmlns:p14="http://schemas.microsoft.com/office/powerpoint/2010/main" val="47848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7577" t="12069" r="26287" b="62694"/>
          <a:stretch>
            <a:fillRect/>
          </a:stretch>
        </p:blipFill>
        <p:spPr bwMode="auto">
          <a:xfrm>
            <a:off x="1" y="1796819"/>
            <a:ext cx="7217497" cy="18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10791" t="12226" r="33689" b="62694"/>
          <a:stretch>
            <a:fillRect/>
          </a:stretch>
        </p:blipFill>
        <p:spPr bwMode="auto">
          <a:xfrm>
            <a:off x="1" y="3813043"/>
            <a:ext cx="7182799" cy="18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3023660" y="3429000"/>
            <a:ext cx="165622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133" dirty="0"/>
              <a:t>Colon </a:t>
            </a:r>
            <a:r>
              <a:rPr lang="es-ES" sz="2133" dirty="0" err="1"/>
              <a:t>Cancer</a:t>
            </a:r>
            <a:endParaRPr lang="es-ES" sz="2133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119670" y="5733256"/>
            <a:ext cx="169296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133" dirty="0"/>
              <a:t>Rectal </a:t>
            </a:r>
            <a:r>
              <a:rPr lang="es-ES" sz="2133" dirty="0" err="1"/>
              <a:t>Cancer</a:t>
            </a:r>
            <a:endParaRPr lang="es-ES" sz="2133" dirty="0"/>
          </a:p>
        </p:txBody>
      </p:sp>
      <p:sp>
        <p:nvSpPr>
          <p:cNvPr id="15" name="14 Rectángulo"/>
          <p:cNvSpPr/>
          <p:nvPr/>
        </p:nvSpPr>
        <p:spPr>
          <a:xfrm>
            <a:off x="0" y="6509187"/>
            <a:ext cx="2879314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67" dirty="0" err="1"/>
              <a:t>Siegel</a:t>
            </a:r>
            <a:r>
              <a:rPr lang="es-ES" sz="1467" dirty="0"/>
              <a:t> et al, J </a:t>
            </a:r>
            <a:r>
              <a:rPr lang="es-ES" sz="1467" dirty="0" err="1"/>
              <a:t>Natl</a:t>
            </a:r>
            <a:r>
              <a:rPr lang="es-ES" sz="1467" dirty="0"/>
              <a:t> </a:t>
            </a:r>
            <a:r>
              <a:rPr lang="es-ES" sz="1467" dirty="0" err="1"/>
              <a:t>Cancer</a:t>
            </a:r>
            <a:r>
              <a:rPr lang="es-ES" sz="1467" dirty="0"/>
              <a:t> Inst. 2017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 l="23467" t="18653" r="49390" b="17183"/>
          <a:stretch>
            <a:fillRect/>
          </a:stretch>
        </p:blipFill>
        <p:spPr bwMode="auto">
          <a:xfrm>
            <a:off x="8112225" y="1412776"/>
            <a:ext cx="3828700" cy="50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32875" y="356659"/>
            <a:ext cx="1194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dirty="0"/>
              <a:t>The incidence of colorectal cancer (CRC) in people under 50 years old is increasing without a clear established cause</a:t>
            </a:r>
            <a:endParaRPr lang="es-ES" sz="2400" dirty="0"/>
          </a:p>
        </p:txBody>
      </p:sp>
      <p:sp>
        <p:nvSpPr>
          <p:cNvPr id="20" name="19 Rectángulo"/>
          <p:cNvSpPr/>
          <p:nvPr/>
        </p:nvSpPr>
        <p:spPr>
          <a:xfrm>
            <a:off x="9936427" y="6509187"/>
            <a:ext cx="184601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67" dirty="0" err="1"/>
              <a:t>Siegel</a:t>
            </a:r>
            <a:r>
              <a:rPr lang="es-ES" sz="1467" dirty="0"/>
              <a:t> et al, GUT 2019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DC7A1-6B6D-40C1-B145-96838CFB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EA8742-E411-4EF9-8F60-213939A1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9E77CE-04E3-4EC4-B73B-7410476FC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7" y="377671"/>
            <a:ext cx="11296357" cy="63542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DC34859A-0548-4718-AA7B-B8A199335BB8}"/>
              </a:ext>
            </a:extLst>
          </p:cNvPr>
          <p:cNvSpPr/>
          <p:nvPr/>
        </p:nvSpPr>
        <p:spPr>
          <a:xfrm>
            <a:off x="4984958" y="5943602"/>
            <a:ext cx="2595716" cy="69978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552B2A0-8E30-3954-C0D2-98AC7C8F9E22}"/>
              </a:ext>
            </a:extLst>
          </p:cNvPr>
          <p:cNvSpPr/>
          <p:nvPr/>
        </p:nvSpPr>
        <p:spPr>
          <a:xfrm>
            <a:off x="9452350" y="1966453"/>
            <a:ext cx="2595716" cy="43454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5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7">
            <a:extLst>
              <a:ext uri="{FF2B5EF4-FFF2-40B4-BE49-F238E27FC236}">
                <a16:creationId xmlns:a16="http://schemas.microsoft.com/office/drawing/2014/main" id="{A97E04E8-089D-4954-A59C-4A0612B27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9" y="6223000"/>
            <a:ext cx="25923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s-ES" altLang="es-ES" sz="1100" i="1" dirty="0" err="1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Pearlman</a:t>
            </a:r>
            <a:r>
              <a:rPr lang="es-ES" altLang="es-ES" sz="1100" i="1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  et al. JAMA Oncol, 2017</a:t>
            </a:r>
          </a:p>
        </p:txBody>
      </p:sp>
      <p:pic>
        <p:nvPicPr>
          <p:cNvPr id="67587" name="Imagen 2">
            <a:extLst>
              <a:ext uri="{FF2B5EF4-FFF2-40B4-BE49-F238E27FC236}">
                <a16:creationId xmlns:a16="http://schemas.microsoft.com/office/drawing/2014/main" id="{34FE553B-C754-4C3A-9096-9F267A84D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928688"/>
            <a:ext cx="5256212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 derecha 3">
            <a:extLst>
              <a:ext uri="{FF2B5EF4-FFF2-40B4-BE49-F238E27FC236}">
                <a16:creationId xmlns:a16="http://schemas.microsoft.com/office/drawing/2014/main" id="{213410D1-2287-4361-8839-F78F98E0BADE}"/>
              </a:ext>
            </a:extLst>
          </p:cNvPr>
          <p:cNvSpPr/>
          <p:nvPr/>
        </p:nvSpPr>
        <p:spPr>
          <a:xfrm>
            <a:off x="2566988" y="1484313"/>
            <a:ext cx="811212" cy="3238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75A53189-5478-46E8-AC0C-775A7600CAC9}"/>
              </a:ext>
            </a:extLst>
          </p:cNvPr>
          <p:cNvSpPr/>
          <p:nvPr/>
        </p:nvSpPr>
        <p:spPr>
          <a:xfrm>
            <a:off x="2566988" y="4257675"/>
            <a:ext cx="811212" cy="3238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074B931-C5D9-42B3-BDAA-C70C1E2A040A}"/>
              </a:ext>
            </a:extLst>
          </p:cNvPr>
          <p:cNvSpPr/>
          <p:nvPr/>
        </p:nvSpPr>
        <p:spPr>
          <a:xfrm>
            <a:off x="1774826" y="115889"/>
            <a:ext cx="7561263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s-E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EOCRC. </a:t>
            </a:r>
            <a:r>
              <a:rPr lang="es-ES" sz="2400" dirty="0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Diagnostic </a:t>
            </a:r>
            <a:r>
              <a:rPr lang="es-ES" sz="2400" dirty="0" err="1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evaluation</a:t>
            </a:r>
            <a:r>
              <a:rPr lang="es-ES" sz="2400" dirty="0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of</a:t>
            </a:r>
            <a:r>
              <a:rPr lang="es-ES" sz="2400" dirty="0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 CRC </a:t>
            </a:r>
            <a:r>
              <a:rPr lang="es-ES" sz="2400" dirty="0" err="1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predisposition</a:t>
            </a:r>
            <a:r>
              <a:rPr lang="es-ES" sz="2400" dirty="0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.</a:t>
            </a:r>
            <a:endParaRPr lang="es-ES" sz="24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8B27494-275A-475D-AB85-4BD3A695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33675"/>
            <a:ext cx="9144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6EB28A8-7560-4C15-A457-C166EB7274B6}"/>
              </a:ext>
            </a:extLst>
          </p:cNvPr>
          <p:cNvSpPr/>
          <p:nvPr/>
        </p:nvSpPr>
        <p:spPr>
          <a:xfrm>
            <a:off x="0" y="6780366"/>
            <a:ext cx="12192000" cy="82296"/>
          </a:xfrm>
          <a:prstGeom prst="roundRect">
            <a:avLst/>
          </a:prstGeom>
          <a:solidFill>
            <a:srgbClr val="00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845F6F0-9A0E-4807-9D68-029508C034B3}"/>
              </a:ext>
            </a:extLst>
          </p:cNvPr>
          <p:cNvSpPr/>
          <p:nvPr/>
        </p:nvSpPr>
        <p:spPr>
          <a:xfrm>
            <a:off x="-1" y="6706696"/>
            <a:ext cx="12191999" cy="73670"/>
          </a:xfrm>
          <a:prstGeom prst="roundRect">
            <a:avLst/>
          </a:prstGeom>
          <a:solidFill>
            <a:srgbClr val="2C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F8F286-9E49-44C3-A172-0D255D87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381" y="944120"/>
            <a:ext cx="5289233" cy="609649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F79A523-1538-442E-912B-18F666255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149" y="1762670"/>
            <a:ext cx="10111166" cy="410916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0077487-84F6-4473-A63C-057C299DA6C2}"/>
              </a:ext>
            </a:extLst>
          </p:cNvPr>
          <p:cNvSpPr/>
          <p:nvPr/>
        </p:nvSpPr>
        <p:spPr>
          <a:xfrm>
            <a:off x="929149" y="639617"/>
            <a:ext cx="2925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EOCRC. </a:t>
            </a:r>
            <a:r>
              <a:rPr lang="es-ES" sz="2400" b="1" dirty="0" err="1">
                <a:latin typeface="Corbel" panose="020B0503020204020204" pitchFamily="34" charset="0"/>
              </a:rPr>
              <a:t>Risk</a:t>
            </a:r>
            <a:r>
              <a:rPr lang="es-ES" sz="2400" b="1" dirty="0">
                <a:latin typeface="Corbel" panose="020B0503020204020204" pitchFamily="34" charset="0"/>
              </a:rPr>
              <a:t> </a:t>
            </a:r>
            <a:r>
              <a:rPr lang="es-ES" sz="2400" b="1" dirty="0" err="1">
                <a:latin typeface="Corbel" panose="020B0503020204020204" pitchFamily="34" charset="0"/>
              </a:rPr>
              <a:t>factors</a:t>
            </a:r>
            <a:r>
              <a:rPr lang="es-ES" sz="2400" b="1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2934A7A-0862-4411-83CC-27ACF03F0951}"/>
              </a:ext>
            </a:extLst>
          </p:cNvPr>
          <p:cNvSpPr txBox="1"/>
          <p:nvPr/>
        </p:nvSpPr>
        <p:spPr>
          <a:xfrm>
            <a:off x="9089718" y="6271285"/>
            <a:ext cx="27368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1100" i="1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Archambaum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AN et al. </a:t>
            </a:r>
            <a:r>
              <a:rPr lang="es-ES" sz="1100" i="1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Gastroenterol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72216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845F6F0-9A0E-4807-9D68-029508C034B3}"/>
              </a:ext>
            </a:extLst>
          </p:cNvPr>
          <p:cNvSpPr/>
          <p:nvPr/>
        </p:nvSpPr>
        <p:spPr>
          <a:xfrm>
            <a:off x="1524000" y="6706696"/>
            <a:ext cx="9144000" cy="82296"/>
          </a:xfrm>
          <a:prstGeom prst="roundRect">
            <a:avLst/>
          </a:prstGeom>
          <a:solidFill>
            <a:srgbClr val="2C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6EB28A8-7560-4C15-A457-C166EB7274B6}"/>
              </a:ext>
            </a:extLst>
          </p:cNvPr>
          <p:cNvSpPr/>
          <p:nvPr/>
        </p:nvSpPr>
        <p:spPr>
          <a:xfrm>
            <a:off x="1523999" y="6780366"/>
            <a:ext cx="9144000" cy="82296"/>
          </a:xfrm>
          <a:prstGeom prst="roundRect">
            <a:avLst/>
          </a:prstGeom>
          <a:solidFill>
            <a:srgbClr val="00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F8F286-9E49-44C3-A172-0D255D87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381" y="944120"/>
            <a:ext cx="5289233" cy="60964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0DC77F0-3A7B-4D72-B21E-16253FFB835F}"/>
              </a:ext>
            </a:extLst>
          </p:cNvPr>
          <p:cNvSpPr/>
          <p:nvPr/>
        </p:nvSpPr>
        <p:spPr>
          <a:xfrm>
            <a:off x="1957771" y="1708516"/>
            <a:ext cx="8311302" cy="4103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s-ES" dirty="0">
                <a:solidFill>
                  <a:srgbClr val="000000"/>
                </a:solidFill>
                <a:latin typeface="Corbel" panose="020B0503020204020204" pitchFamily="34" charset="0"/>
              </a:rPr>
              <a:t>FAMILIAL COLORECTAL CANCER HISTORY.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s-ES" dirty="0">
                <a:solidFill>
                  <a:srgbClr val="FF0000"/>
                </a:solidFill>
                <a:latin typeface="Corbel" panose="020B0503020204020204" pitchFamily="34" charset="0"/>
              </a:rPr>
              <a:t>OBESITY AND MELLITUS DIABETES (TYPE 2).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s-ES" dirty="0">
                <a:solidFill>
                  <a:srgbClr val="000000"/>
                </a:solidFill>
                <a:latin typeface="Corbel" panose="020B0503020204020204" pitchFamily="34" charset="0"/>
              </a:rPr>
              <a:t>HYPERTRIGLYCERIDEMIA.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s-ES" dirty="0">
                <a:solidFill>
                  <a:srgbClr val="000000"/>
                </a:solidFill>
                <a:latin typeface="Corbel" panose="020B0503020204020204" pitchFamily="34" charset="0"/>
              </a:rPr>
              <a:t>METABOLIC SYNDROME.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s-ES" dirty="0">
                <a:solidFill>
                  <a:srgbClr val="000000"/>
                </a:solidFill>
                <a:latin typeface="Corbel" panose="020B0503020204020204" pitchFamily="34" charset="0"/>
              </a:rPr>
              <a:t>ALCOHOL AND SMOKING.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s-ES" dirty="0">
                <a:solidFill>
                  <a:srgbClr val="000000"/>
                </a:solidFill>
                <a:latin typeface="Corbel" panose="020B0503020204020204" pitchFamily="34" charset="0"/>
              </a:rPr>
              <a:t>MALE.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s-ES" dirty="0">
                <a:solidFill>
                  <a:srgbClr val="000000"/>
                </a:solidFill>
                <a:latin typeface="Corbel" panose="020B0503020204020204" pitchFamily="34" charset="0"/>
              </a:rPr>
              <a:t>SEDENTARY LIFE. 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40D5261-2CAE-4A35-8578-65FF2A4BA3E2}"/>
              </a:ext>
            </a:extLst>
          </p:cNvPr>
          <p:cNvSpPr/>
          <p:nvPr/>
        </p:nvSpPr>
        <p:spPr>
          <a:xfrm>
            <a:off x="2031879" y="1076410"/>
            <a:ext cx="2925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EOCRC. </a:t>
            </a:r>
            <a:r>
              <a:rPr lang="es-ES" sz="2400" b="1" dirty="0" err="1">
                <a:latin typeface="Corbel" panose="020B0503020204020204" pitchFamily="34" charset="0"/>
              </a:rPr>
              <a:t>Risk</a:t>
            </a:r>
            <a:r>
              <a:rPr lang="es-ES" sz="2400" b="1" dirty="0">
                <a:latin typeface="Corbel" panose="020B0503020204020204" pitchFamily="34" charset="0"/>
              </a:rPr>
              <a:t> </a:t>
            </a:r>
            <a:r>
              <a:rPr lang="es-ES" sz="2400" b="1" dirty="0" err="1">
                <a:latin typeface="Corbel" panose="020B0503020204020204" pitchFamily="34" charset="0"/>
              </a:rPr>
              <a:t>factors</a:t>
            </a:r>
            <a:r>
              <a:rPr lang="es-ES" sz="2400" b="1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CFB062A-F2F8-4295-8E04-2731B7D81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27" y="2736329"/>
            <a:ext cx="8346147" cy="1694835"/>
          </a:xfrm>
          <a:prstGeom prst="rect">
            <a:avLst/>
          </a:prstGeom>
        </p:spPr>
      </p:pic>
      <p:sp>
        <p:nvSpPr>
          <p:cNvPr id="8" name="Rectángulo: esquinas redondeadas 8">
            <a:extLst>
              <a:ext uri="{FF2B5EF4-FFF2-40B4-BE49-F238E27FC236}">
                <a16:creationId xmlns:a16="http://schemas.microsoft.com/office/drawing/2014/main" id="{EB021723-2292-41AB-9F6B-74604B04091E}"/>
              </a:ext>
            </a:extLst>
          </p:cNvPr>
          <p:cNvSpPr/>
          <p:nvPr/>
        </p:nvSpPr>
        <p:spPr>
          <a:xfrm>
            <a:off x="0" y="6706696"/>
            <a:ext cx="12192000" cy="82296"/>
          </a:xfrm>
          <a:prstGeom prst="roundRect">
            <a:avLst/>
          </a:prstGeom>
          <a:solidFill>
            <a:srgbClr val="2C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sp>
        <p:nvSpPr>
          <p:cNvPr id="11" name="Rectángulo: esquinas redondeadas 9">
            <a:extLst>
              <a:ext uri="{FF2B5EF4-FFF2-40B4-BE49-F238E27FC236}">
                <a16:creationId xmlns:a16="http://schemas.microsoft.com/office/drawing/2014/main" id="{069CBB07-CE0B-4B92-9D40-FDF01514E8C4}"/>
              </a:ext>
            </a:extLst>
          </p:cNvPr>
          <p:cNvSpPr/>
          <p:nvPr/>
        </p:nvSpPr>
        <p:spPr>
          <a:xfrm>
            <a:off x="0" y="6780366"/>
            <a:ext cx="12191999" cy="77634"/>
          </a:xfrm>
          <a:prstGeom prst="roundRect">
            <a:avLst/>
          </a:prstGeom>
          <a:solidFill>
            <a:srgbClr val="00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845F6F0-9A0E-4807-9D68-029508C034B3}"/>
              </a:ext>
            </a:extLst>
          </p:cNvPr>
          <p:cNvSpPr/>
          <p:nvPr/>
        </p:nvSpPr>
        <p:spPr>
          <a:xfrm>
            <a:off x="1524000" y="6706696"/>
            <a:ext cx="9144000" cy="82296"/>
          </a:xfrm>
          <a:prstGeom prst="roundRect">
            <a:avLst/>
          </a:prstGeom>
          <a:solidFill>
            <a:srgbClr val="2C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6EB28A8-7560-4C15-A457-C166EB7274B6}"/>
              </a:ext>
            </a:extLst>
          </p:cNvPr>
          <p:cNvSpPr/>
          <p:nvPr/>
        </p:nvSpPr>
        <p:spPr>
          <a:xfrm>
            <a:off x="1523999" y="6780366"/>
            <a:ext cx="9144000" cy="82296"/>
          </a:xfrm>
          <a:prstGeom prst="roundRect">
            <a:avLst/>
          </a:prstGeom>
          <a:solidFill>
            <a:srgbClr val="00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sp>
        <p:nvSpPr>
          <p:cNvPr id="5" name="Rectángulo: esquinas redondeadas 8">
            <a:extLst>
              <a:ext uri="{FF2B5EF4-FFF2-40B4-BE49-F238E27FC236}">
                <a16:creationId xmlns:a16="http://schemas.microsoft.com/office/drawing/2014/main" id="{39898F7D-4CFE-423A-8274-70919BAAA6CA}"/>
              </a:ext>
            </a:extLst>
          </p:cNvPr>
          <p:cNvSpPr/>
          <p:nvPr/>
        </p:nvSpPr>
        <p:spPr>
          <a:xfrm>
            <a:off x="0" y="6706696"/>
            <a:ext cx="12192000" cy="82296"/>
          </a:xfrm>
          <a:prstGeom prst="roundRect">
            <a:avLst/>
          </a:prstGeom>
          <a:solidFill>
            <a:srgbClr val="2C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sp>
        <p:nvSpPr>
          <p:cNvPr id="6" name="Rectángulo: esquinas redondeadas 9">
            <a:extLst>
              <a:ext uri="{FF2B5EF4-FFF2-40B4-BE49-F238E27FC236}">
                <a16:creationId xmlns:a16="http://schemas.microsoft.com/office/drawing/2014/main" id="{3A2B3C75-580D-47AA-867D-1C1684A4E412}"/>
              </a:ext>
            </a:extLst>
          </p:cNvPr>
          <p:cNvSpPr/>
          <p:nvPr/>
        </p:nvSpPr>
        <p:spPr>
          <a:xfrm>
            <a:off x="0" y="6780366"/>
            <a:ext cx="12191999" cy="77634"/>
          </a:xfrm>
          <a:prstGeom prst="roundRect">
            <a:avLst/>
          </a:prstGeom>
          <a:solidFill>
            <a:srgbClr val="00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A32CB6B-7EB9-4BC8-92DE-3D780C86C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4934" y="970218"/>
            <a:ext cx="5443576" cy="435133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34A074A-3145-79B7-437D-D0258EC369E6}"/>
              </a:ext>
            </a:extLst>
          </p:cNvPr>
          <p:cNvSpPr txBox="1"/>
          <p:nvPr/>
        </p:nvSpPr>
        <p:spPr>
          <a:xfrm>
            <a:off x="1524001" y="373192"/>
            <a:ext cx="813276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EOCRC. </a:t>
            </a:r>
            <a:r>
              <a:rPr lang="es-ES" sz="2000" b="1" dirty="0">
                <a:latin typeface="Corbel" panose="020B0503020204020204" pitchFamily="34" charset="0"/>
              </a:rPr>
              <a:t>Sex and </a:t>
            </a:r>
            <a:r>
              <a:rPr lang="es-ES" sz="2000" b="1" dirty="0" err="1">
                <a:latin typeface="Corbel" panose="020B0503020204020204" pitchFamily="34" charset="0"/>
              </a:rPr>
              <a:t>geographical</a:t>
            </a:r>
            <a:r>
              <a:rPr lang="es-ES" sz="2000" b="1" dirty="0">
                <a:latin typeface="Corbel" panose="020B0503020204020204" pitchFamily="34" charset="0"/>
              </a:rPr>
              <a:t> </a:t>
            </a:r>
            <a:r>
              <a:rPr lang="es-ES" sz="2000" b="1" dirty="0" err="1">
                <a:latin typeface="Corbel" panose="020B0503020204020204" pitchFamily="34" charset="0"/>
              </a:rPr>
              <a:t>disparities</a:t>
            </a:r>
            <a:r>
              <a:rPr lang="es-ES" sz="2000" b="1" dirty="0">
                <a:latin typeface="Corbel" panose="020B0503020204020204" pitchFamily="34" charset="0"/>
              </a:rPr>
              <a:t>. 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9C21F85-5176-8E37-2B02-33C506C2EFF2}"/>
              </a:ext>
            </a:extLst>
          </p:cNvPr>
          <p:cNvSpPr txBox="1"/>
          <p:nvPr/>
        </p:nvSpPr>
        <p:spPr>
          <a:xfrm>
            <a:off x="8797606" y="5919542"/>
            <a:ext cx="32832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100" i="1" dirty="0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Perea J et al. JAMA Network Open, </a:t>
            </a:r>
            <a:r>
              <a:rPr lang="es-ES" sz="1100" i="1" dirty="0" err="1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Under</a:t>
            </a:r>
            <a:r>
              <a:rPr lang="es-ES" sz="1100" i="1" dirty="0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 </a:t>
            </a:r>
            <a:r>
              <a:rPr lang="es-ES" sz="1100" i="1" dirty="0" err="1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review</a:t>
            </a:r>
            <a:r>
              <a:rPr lang="es-ES" sz="1100" i="1" dirty="0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42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845F6F0-9A0E-4807-9D68-029508C034B3}"/>
              </a:ext>
            </a:extLst>
          </p:cNvPr>
          <p:cNvSpPr/>
          <p:nvPr/>
        </p:nvSpPr>
        <p:spPr>
          <a:xfrm>
            <a:off x="1524000" y="6706696"/>
            <a:ext cx="9144000" cy="82296"/>
          </a:xfrm>
          <a:prstGeom prst="roundRect">
            <a:avLst/>
          </a:prstGeom>
          <a:solidFill>
            <a:srgbClr val="2C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6EB28A8-7560-4C15-A457-C166EB7274B6}"/>
              </a:ext>
            </a:extLst>
          </p:cNvPr>
          <p:cNvSpPr/>
          <p:nvPr/>
        </p:nvSpPr>
        <p:spPr>
          <a:xfrm>
            <a:off x="1523999" y="6780366"/>
            <a:ext cx="9144000" cy="82296"/>
          </a:xfrm>
          <a:prstGeom prst="roundRect">
            <a:avLst/>
          </a:prstGeom>
          <a:solidFill>
            <a:srgbClr val="00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5C8A23-19FD-4256-AD4E-3BCDB9A1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271" y="456231"/>
            <a:ext cx="9144000" cy="5944569"/>
          </a:xfrm>
        </p:spPr>
        <p:txBody>
          <a:bodyPr>
            <a:normAutofit/>
          </a:bodyPr>
          <a:lstStyle/>
          <a:p>
            <a:pPr marL="457200" lvl="1" indent="0" algn="ctr">
              <a:buNone/>
              <a:defRPr/>
            </a:pPr>
            <a:endParaRPr lang="es-ES" sz="2000" b="1" dirty="0">
              <a:latin typeface="Corbel" panose="020B0503020204020204" pitchFamily="34" charset="0"/>
            </a:endParaRPr>
          </a:p>
          <a:p>
            <a:pPr marL="457200" lvl="1" indent="0" algn="ctr">
              <a:buNone/>
              <a:defRPr/>
            </a:pPr>
            <a:endParaRPr lang="es-ES" sz="2000" b="1" dirty="0">
              <a:latin typeface="Corbel" panose="020B0503020204020204" pitchFamily="34" charset="0"/>
            </a:endParaRPr>
          </a:p>
          <a:p>
            <a:pPr marL="457200" lvl="1" indent="0" algn="ctr">
              <a:buNone/>
              <a:defRPr/>
            </a:pPr>
            <a:endParaRPr lang="es-ES" sz="2000" b="1" dirty="0">
              <a:latin typeface="Corbel" panose="020B0503020204020204" pitchFamily="34" charset="0"/>
            </a:endParaRPr>
          </a:p>
          <a:p>
            <a:pPr marL="457200" lvl="1" indent="0" algn="ctr">
              <a:buNone/>
              <a:defRPr/>
            </a:pPr>
            <a:endParaRPr lang="es-ES" sz="2000" b="1" dirty="0">
              <a:latin typeface="Corbel" panose="020B0503020204020204" pitchFamily="34" charset="0"/>
            </a:endParaRPr>
          </a:p>
          <a:p>
            <a:pPr marL="457200" lvl="1" indent="0" algn="ctr">
              <a:buNone/>
              <a:defRPr/>
            </a:pPr>
            <a:endParaRPr lang="es-ES" sz="2000" b="1" dirty="0">
              <a:latin typeface="Corbel" panose="020B0503020204020204" pitchFamily="34" charset="0"/>
            </a:endParaRPr>
          </a:p>
          <a:p>
            <a:pPr marL="457200" lvl="1" indent="0" algn="ctr">
              <a:buNone/>
              <a:defRPr/>
            </a:pPr>
            <a:r>
              <a:rPr lang="es-ES" sz="2000" b="1" dirty="0">
                <a:latin typeface="Corbel" panose="020B0503020204020204" pitchFamily="34" charset="0"/>
              </a:rPr>
              <a:t> </a:t>
            </a:r>
          </a:p>
          <a:p>
            <a:pPr marL="742950" lvl="1" indent="-285750" algn="ctr">
              <a:buFontTx/>
              <a:buChar char="-"/>
              <a:defRPr/>
            </a:pPr>
            <a:endParaRPr lang="es-ES" sz="2000" b="1" dirty="0">
              <a:latin typeface="Corbel" panose="020B0503020204020204" pitchFamily="34" charset="0"/>
            </a:endParaRPr>
          </a:p>
          <a:p>
            <a:pPr marL="457200" lvl="1" indent="0" algn="ctr">
              <a:buNone/>
              <a:defRPr/>
            </a:pPr>
            <a:endParaRPr lang="es-ES" sz="2000" b="1" dirty="0">
              <a:latin typeface="Corbel" panose="020B0503020204020204" pitchFamily="34" charset="0"/>
            </a:endParaRPr>
          </a:p>
          <a:p>
            <a:pPr marL="457200" lvl="1" indent="0" algn="ctr">
              <a:buNone/>
              <a:defRPr/>
            </a:pPr>
            <a:r>
              <a:rPr lang="es-ES" sz="3200" b="1" dirty="0">
                <a:highlight>
                  <a:srgbClr val="FFFF00"/>
                </a:highlight>
                <a:latin typeface="Corbel" panose="020B0503020204020204" pitchFamily="34" charset="0"/>
              </a:rPr>
              <a:t>SCREENING FOCUSED ON RISK FACTORS</a:t>
            </a:r>
          </a:p>
          <a:p>
            <a:pPr marL="742950" lvl="1" indent="-285750" algn="ctr">
              <a:buFontTx/>
              <a:buChar char="-"/>
              <a:defRPr/>
            </a:pPr>
            <a:endParaRPr lang="es-ES" sz="2000" b="1" dirty="0">
              <a:latin typeface="Corbel" panose="020B0503020204020204" pitchFamily="34" charset="0"/>
            </a:endParaRPr>
          </a:p>
          <a:p>
            <a:pPr marL="457200" lvl="1" indent="0" algn="ctr">
              <a:buNone/>
              <a:defRPr/>
            </a:pPr>
            <a:endParaRPr lang="es-ES" sz="2000" b="1" dirty="0">
              <a:latin typeface="Corbel" panose="020B0503020204020204" pitchFamily="34" charset="0"/>
            </a:endParaRPr>
          </a:p>
          <a:p>
            <a:pPr marL="742950" lvl="1" indent="-285750" algn="ctr">
              <a:buFontTx/>
              <a:buChar char="-"/>
              <a:defRPr/>
            </a:pPr>
            <a:endParaRPr lang="es-ES" sz="2000" b="1" dirty="0">
              <a:latin typeface="Corbel" panose="020B0503020204020204" pitchFamily="34" charset="0"/>
            </a:endParaRPr>
          </a:p>
          <a:p>
            <a:pPr marL="742950" lvl="1" indent="-285750" algn="ctr">
              <a:buFontTx/>
              <a:buChar char="-"/>
              <a:defRPr/>
            </a:pPr>
            <a:endParaRPr lang="es-ES" sz="2000" b="1" dirty="0">
              <a:latin typeface="Corbel" panose="020B0503020204020204" pitchFamily="34" charset="0"/>
            </a:endParaRPr>
          </a:p>
          <a:p>
            <a:pPr marL="742950" lvl="1" indent="-285750" algn="ctr">
              <a:buFontTx/>
              <a:buChar char="-"/>
              <a:defRPr/>
            </a:pPr>
            <a:endParaRPr lang="es-ES" sz="2000" b="1" dirty="0">
              <a:latin typeface="Corbel" panose="020B0503020204020204" pitchFamily="34" charset="0"/>
            </a:endParaRPr>
          </a:p>
          <a:p>
            <a:pPr algn="ctr"/>
            <a:endParaRPr lang="es-ES" dirty="0"/>
          </a:p>
        </p:txBody>
      </p:sp>
      <p:sp>
        <p:nvSpPr>
          <p:cNvPr id="5" name="Rectángulo: esquinas redondeadas 8">
            <a:extLst>
              <a:ext uri="{FF2B5EF4-FFF2-40B4-BE49-F238E27FC236}">
                <a16:creationId xmlns:a16="http://schemas.microsoft.com/office/drawing/2014/main" id="{39898F7D-4CFE-423A-8274-70919BAAA6CA}"/>
              </a:ext>
            </a:extLst>
          </p:cNvPr>
          <p:cNvSpPr/>
          <p:nvPr/>
        </p:nvSpPr>
        <p:spPr>
          <a:xfrm>
            <a:off x="0" y="6706696"/>
            <a:ext cx="12192000" cy="82296"/>
          </a:xfrm>
          <a:prstGeom prst="roundRect">
            <a:avLst/>
          </a:prstGeom>
          <a:solidFill>
            <a:srgbClr val="2C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  <p:sp>
        <p:nvSpPr>
          <p:cNvPr id="6" name="Rectángulo: esquinas redondeadas 9">
            <a:extLst>
              <a:ext uri="{FF2B5EF4-FFF2-40B4-BE49-F238E27FC236}">
                <a16:creationId xmlns:a16="http://schemas.microsoft.com/office/drawing/2014/main" id="{3A2B3C75-580D-47AA-867D-1C1684A4E412}"/>
              </a:ext>
            </a:extLst>
          </p:cNvPr>
          <p:cNvSpPr/>
          <p:nvPr/>
        </p:nvSpPr>
        <p:spPr>
          <a:xfrm>
            <a:off x="0" y="6780366"/>
            <a:ext cx="12191999" cy="77634"/>
          </a:xfrm>
          <a:prstGeom prst="roundRect">
            <a:avLst/>
          </a:prstGeom>
          <a:solidFill>
            <a:srgbClr val="00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b="1" dirty="0">
              <a:solidFill>
                <a:srgbClr val="003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6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7">
            <a:extLst>
              <a:ext uri="{FF2B5EF4-FFF2-40B4-BE49-F238E27FC236}">
                <a16:creationId xmlns:a16="http://schemas.microsoft.com/office/drawing/2014/main" id="{A97E04E8-089D-4954-A59C-4A0612B27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9" y="6223000"/>
            <a:ext cx="25923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s-ES" altLang="es-ES" sz="1100" i="1" dirty="0" err="1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Pearlman</a:t>
            </a:r>
            <a:r>
              <a:rPr lang="es-ES" altLang="es-ES" sz="1100" i="1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  et al. JAMA Oncol, 2017</a:t>
            </a:r>
          </a:p>
        </p:txBody>
      </p:sp>
      <p:pic>
        <p:nvPicPr>
          <p:cNvPr id="67587" name="Imagen 2">
            <a:extLst>
              <a:ext uri="{FF2B5EF4-FFF2-40B4-BE49-F238E27FC236}">
                <a16:creationId xmlns:a16="http://schemas.microsoft.com/office/drawing/2014/main" id="{34FE553B-C754-4C3A-9096-9F267A84D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928688"/>
            <a:ext cx="5256212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 derecha 3">
            <a:extLst>
              <a:ext uri="{FF2B5EF4-FFF2-40B4-BE49-F238E27FC236}">
                <a16:creationId xmlns:a16="http://schemas.microsoft.com/office/drawing/2014/main" id="{213410D1-2287-4361-8839-F78F98E0BADE}"/>
              </a:ext>
            </a:extLst>
          </p:cNvPr>
          <p:cNvSpPr/>
          <p:nvPr/>
        </p:nvSpPr>
        <p:spPr>
          <a:xfrm>
            <a:off x="2566988" y="1484313"/>
            <a:ext cx="811212" cy="3238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75A53189-5478-46E8-AC0C-775A7600CAC9}"/>
              </a:ext>
            </a:extLst>
          </p:cNvPr>
          <p:cNvSpPr/>
          <p:nvPr/>
        </p:nvSpPr>
        <p:spPr>
          <a:xfrm>
            <a:off x="2566988" y="4257675"/>
            <a:ext cx="811212" cy="3238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074B931-C5D9-42B3-BDAA-C70C1E2A040A}"/>
              </a:ext>
            </a:extLst>
          </p:cNvPr>
          <p:cNvSpPr/>
          <p:nvPr/>
        </p:nvSpPr>
        <p:spPr>
          <a:xfrm>
            <a:off x="1774826" y="115889"/>
            <a:ext cx="7561263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s-E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EOCRC. </a:t>
            </a:r>
            <a:r>
              <a:rPr lang="es-ES" sz="2400" dirty="0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Diagnostic </a:t>
            </a:r>
            <a:r>
              <a:rPr lang="es-ES" sz="2400" dirty="0" err="1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evaluation</a:t>
            </a:r>
            <a:r>
              <a:rPr lang="es-ES" sz="2400" dirty="0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of</a:t>
            </a:r>
            <a:r>
              <a:rPr lang="es-ES" sz="2400" dirty="0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 CRC </a:t>
            </a:r>
            <a:r>
              <a:rPr lang="es-ES" sz="2400" dirty="0" err="1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predisposition</a:t>
            </a:r>
            <a:r>
              <a:rPr lang="es-ES" sz="2400" dirty="0">
                <a:solidFill>
                  <a:srgbClr val="FFFFFF">
                    <a:lumMod val="50000"/>
                  </a:srgbClr>
                </a:solidFill>
                <a:latin typeface="Corbel" panose="020B0503020204020204" pitchFamily="34" charset="0"/>
              </a:rPr>
              <a:t>.</a:t>
            </a:r>
            <a:endParaRPr lang="es-ES" sz="24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8B27494-275A-475D-AB85-4BD3A695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33675"/>
            <a:ext cx="9144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45100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Master" id="{A77449B0-A5E9-4000-B24F-0232EFBF3404}" vid="{05C321EC-5D94-4E01-887D-18F0717A783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7F405FA58BC4BA6707A7457501E74" ma:contentTypeVersion="12" ma:contentTypeDescription="Create a new document." ma:contentTypeScope="" ma:versionID="e56c855b42f670059bcbfb83c1cd6493">
  <xsd:schema xmlns:xsd="http://www.w3.org/2001/XMLSchema" xmlns:xs="http://www.w3.org/2001/XMLSchema" xmlns:p="http://schemas.microsoft.com/office/2006/metadata/properties" xmlns:ns2="7b398092-9716-4d14-bede-e40c4990663c" xmlns:ns3="8e65b120-6337-4d63-8a5b-69197c6e8473" targetNamespace="http://schemas.microsoft.com/office/2006/metadata/properties" ma:root="true" ma:fieldsID="57a4046756570581406132897db16af5" ns2:_="" ns3:_="">
    <xsd:import namespace="7b398092-9716-4d14-bede-e40c4990663c"/>
    <xsd:import namespace="8e65b120-6337-4d63-8a5b-69197c6e8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98092-9716-4d14-bede-e40c49906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5b120-6337-4d63-8a5b-69197c6e8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3BC140-6DC4-416D-8222-135A7F8C8FB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D6C342-CA33-425C-8CB1-D3BF6D7FCC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398092-9716-4d14-bede-e40c4990663c"/>
    <ds:schemaRef ds:uri="8e65b120-6337-4d63-8a5b-69197c6e8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E79F76-9C6F-4123-995B-17A6311C9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11595</TotalTime>
  <Words>502</Words>
  <Application>Microsoft Office PowerPoint</Application>
  <PresentationFormat>Widescreen</PresentationFormat>
  <Paragraphs>94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Segoe UI</vt:lpstr>
      <vt:lpstr>Times New Roman</vt:lpstr>
      <vt:lpstr>Wingdings</vt:lpstr>
      <vt:lpstr>Tema de Office</vt:lpstr>
      <vt:lpstr>Custom Design</vt:lpstr>
      <vt:lpstr>2_Diseño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Exposome analysis</vt:lpstr>
      <vt:lpstr>Methylome analysis</vt:lpstr>
      <vt:lpstr>PowerPoint Presentation</vt:lpstr>
      <vt:lpstr>PERSONALISED  SCREENING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xxxxxxxxx</dc:title>
  <dc:creator>Berta</dc:creator>
  <cp:lastModifiedBy>Marianna Vitaloni</cp:lastModifiedBy>
  <cp:revision>140</cp:revision>
  <dcterms:created xsi:type="dcterms:W3CDTF">2019-05-07T09:26:59Z</dcterms:created>
  <dcterms:modified xsi:type="dcterms:W3CDTF">2022-11-28T09:53:28Z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0x0101006F87F405FA58BC4BA6707A7457501E74</vt:lpwstr>
  </property>
</Properties>
</file>